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92" r:id="rId3"/>
    <p:sldId id="297" r:id="rId4"/>
    <p:sldId id="274" r:id="rId5"/>
    <p:sldId id="299" r:id="rId6"/>
    <p:sldId id="293" r:id="rId7"/>
    <p:sldId id="296" r:id="rId8"/>
    <p:sldId id="295" r:id="rId9"/>
    <p:sldId id="277" r:id="rId10"/>
    <p:sldId id="287" r:id="rId11"/>
    <p:sldId id="288" r:id="rId12"/>
    <p:sldId id="289" r:id="rId13"/>
    <p:sldId id="294" r:id="rId14"/>
    <p:sldId id="290" r:id="rId15"/>
    <p:sldId id="262" r:id="rId16"/>
    <p:sldId id="263" r:id="rId17"/>
    <p:sldId id="264" r:id="rId18"/>
    <p:sldId id="265" r:id="rId19"/>
    <p:sldId id="280" r:id="rId20"/>
    <p:sldId id="281" r:id="rId21"/>
    <p:sldId id="282" r:id="rId22"/>
    <p:sldId id="283" r:id="rId23"/>
    <p:sldId id="284" r:id="rId24"/>
    <p:sldId id="291" r:id="rId25"/>
    <p:sldId id="286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27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02667-A18C-4D7D-A204-048ADCBCBDB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8CD696-F674-4CDC-A051-D59DFB29E8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VyQipO4mi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Lecture 3:</a:t>
            </a:r>
            <a:br>
              <a:rPr lang="en-US" smtClean="0"/>
            </a:br>
            <a:r>
              <a:rPr lang="en-US" smtClean="0"/>
              <a:t>Causality, Causal Thinking,</a:t>
            </a:r>
            <a:br>
              <a:rPr lang="en-US" smtClean="0"/>
            </a:br>
            <a:r>
              <a:rPr lang="en-US" smtClean="0"/>
              <a:t>and Testing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on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dirty="0" smtClean="0">
                <a:hlinkClick r:id="rId2"/>
              </a:rPr>
              <a:t>Humans intervene in the environment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are the consequences always as intended?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304801"/>
            <a:ext cx="2670175" cy="19669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6" y="2362201"/>
            <a:ext cx="2670175" cy="18446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4083050"/>
            <a:ext cx="2670175" cy="201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4226" y="4295776"/>
            <a:ext cx="2670175" cy="18002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1" y="304801"/>
            <a:ext cx="2670175" cy="19208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6226" y="2209801"/>
            <a:ext cx="2670175" cy="192246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05000" y="59346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caused the decline in these 6 diseases in developing countries?</a:t>
            </a:r>
          </a:p>
          <a:p>
            <a:r>
              <a:rPr lang="en-US" dirty="0"/>
              <a:t>What role did vaccines play in these declines?</a:t>
            </a:r>
          </a:p>
          <a:p>
            <a:r>
              <a:rPr lang="en-US" dirty="0"/>
              <a:t>How do you know?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Theories are Explanations of</a:t>
            </a:r>
            <a:br>
              <a:rPr lang="en-US" smtClean="0"/>
            </a:br>
            <a:r>
              <a:rPr lang="en-US" smtClean="0"/>
              <a:t>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Ask WHY to repeat success / avoid failure</a:t>
            </a:r>
          </a:p>
          <a:p>
            <a:r>
              <a:rPr lang="en-US" smtClean="0"/>
              <a:t>We always have theories to explain things; only question is whether they are correct</a:t>
            </a:r>
          </a:p>
          <a:p>
            <a:r>
              <a:rPr lang="en-US" smtClean="0"/>
              <a:t>Goal: test theories against facts to develop theories that better reflect true causality in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5344"/>
            <a:ext cx="8382000" cy="6772656"/>
          </a:xfrm>
        </p:spPr>
      </p:pic>
    </p:spTree>
    <p:extLst>
      <p:ext uri="{BB962C8B-B14F-4D97-AF65-F5344CB8AC3E}">
        <p14:creationId xmlns:p14="http://schemas.microsoft.com/office/powerpoint/2010/main" val="20300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know if X caused 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“X causes Y” implies that we should observe BOTH</a:t>
            </a:r>
          </a:p>
          <a:p>
            <a:pPr lvl="1"/>
            <a:r>
              <a:rPr lang="en-US" smtClean="0"/>
              <a:t>When X occurred, Y also occurred</a:t>
            </a:r>
          </a:p>
          <a:p>
            <a:pPr lvl="2"/>
            <a:r>
              <a:rPr lang="en-US" smtClean="0"/>
              <a:t>AND</a:t>
            </a:r>
          </a:p>
          <a:p>
            <a:pPr lvl="1"/>
            <a:r>
              <a:rPr lang="en-US" smtClean="0"/>
              <a:t>If X had NOT occurred, Y would not have occurred (either through evidence or plausible counterfactual arguments)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1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Variables</a:t>
            </a:r>
          </a:p>
          <a:p>
            <a:pPr lvl="1"/>
            <a:r>
              <a:rPr lang="en-US" smtClean="0"/>
              <a:t>Things that can vary </a:t>
            </a:r>
          </a:p>
          <a:p>
            <a:pPr lvl="1"/>
            <a:r>
              <a:rPr lang="en-US" smtClean="0"/>
              <a:t>E.g., color, culture, level of development</a:t>
            </a:r>
          </a:p>
          <a:p>
            <a:pPr lvl="1"/>
            <a:r>
              <a:rPr lang="en-US" smtClean="0"/>
              <a:t>Easiest to think about if put “State of” in front</a:t>
            </a:r>
          </a:p>
          <a:p>
            <a:r>
              <a:rPr lang="en-US" smtClean="0"/>
              <a:t>Values</a:t>
            </a:r>
          </a:p>
          <a:p>
            <a:pPr lvl="1"/>
            <a:r>
              <a:rPr lang="en-US" smtClean="0"/>
              <a:t>The things that variables vary between</a:t>
            </a:r>
          </a:p>
          <a:p>
            <a:pPr lvl="1"/>
            <a:r>
              <a:rPr lang="en-US" smtClean="0"/>
              <a:t>E.g., ROYGBIV, indigenous/non-indigenous, high/low</a:t>
            </a:r>
          </a:p>
          <a:p>
            <a:r>
              <a:rPr lang="en-US" smtClean="0"/>
              <a:t>Make sure you identify both the variables you want to work with AND their possible values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Dependent variables (DVs) – things whose variation we want to explain</a:t>
            </a:r>
          </a:p>
          <a:p>
            <a:pPr lvl="1"/>
            <a:r>
              <a:rPr lang="en-US" smtClean="0"/>
              <a:t>DVs are simply EFFECTS</a:t>
            </a:r>
          </a:p>
          <a:p>
            <a:pPr lvl="1"/>
            <a:r>
              <a:rPr lang="en-US" smtClean="0"/>
              <a:t>Why are they dependent? because we want to explain them, that’s all</a:t>
            </a:r>
          </a:p>
          <a:p>
            <a:pPr lvl="1"/>
            <a:r>
              <a:rPr lang="en-US" smtClean="0"/>
              <a:t>What do they depend on? the Independent Variables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Independent variables (IVs) – things we use to explain Dependent Variables</a:t>
            </a:r>
          </a:p>
          <a:p>
            <a:pPr lvl="1"/>
            <a:r>
              <a:rPr lang="en-US" smtClean="0"/>
              <a:t>IVs are simply CAUSES</a:t>
            </a:r>
          </a:p>
          <a:p>
            <a:pPr lvl="1"/>
            <a:r>
              <a:rPr lang="en-US" smtClean="0"/>
              <a:t>Usually many of them</a:t>
            </a:r>
          </a:p>
          <a:p>
            <a:pPr lvl="1"/>
            <a:r>
              <a:rPr lang="en-US" smtClean="0"/>
              <a:t>Most explanations require multiple variables</a:t>
            </a:r>
          </a:p>
          <a:p>
            <a:pPr lvl="1"/>
            <a:r>
              <a:rPr lang="en-US" smtClean="0"/>
              <a:t>BUT, we can try to control IVs through case selection or quantitative analysis so we can isolate the effect of each IV separately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Causality, IVs, and DVs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 an IV is a cause of change in a DV, then it must be true that</a:t>
            </a:r>
          </a:p>
          <a:p>
            <a:pPr lvl="1"/>
            <a:r>
              <a:rPr lang="en-US" smtClean="0"/>
              <a:t>The IV changed it’s value </a:t>
            </a:r>
            <a:r>
              <a:rPr lang="en-US" b="1" i="1" u="sng" smtClean="0"/>
              <a:t>before</a:t>
            </a:r>
            <a:r>
              <a:rPr lang="en-US" smtClean="0"/>
              <a:t> the DV changed it’s value</a:t>
            </a:r>
          </a:p>
          <a:p>
            <a:pPr lvl="1"/>
            <a:r>
              <a:rPr lang="en-US" smtClean="0"/>
              <a:t>If the IV had not changed it’s value then the DV would not have changed it’s value (this is the </a:t>
            </a:r>
            <a:r>
              <a:rPr lang="en-US" b="1" i="1" smtClean="0"/>
              <a:t>counterfactual</a:t>
            </a:r>
            <a:r>
              <a:rPr lang="en-US" smtClean="0"/>
              <a:t> part)</a:t>
            </a:r>
          </a:p>
          <a:p>
            <a:r>
              <a:rPr lang="en-US" smtClean="0"/>
              <a:t>What’s the “cause” depends on how we define the “causal field”, which, in turn, depends on how we are thinking about the counterfactual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types of causal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Focus on specific DV</a:t>
            </a:r>
          </a:p>
          <a:p>
            <a:pPr lvl="1"/>
            <a:r>
              <a:rPr lang="en-US" smtClean="0"/>
              <a:t>What causes something to vary? </a:t>
            </a:r>
          </a:p>
          <a:p>
            <a:pPr lvl="1"/>
            <a:r>
              <a:rPr lang="en-US" smtClean="0"/>
              <a:t>What are the causes of a given phenomena?</a:t>
            </a:r>
          </a:p>
          <a:p>
            <a:r>
              <a:rPr lang="en-US" smtClean="0"/>
              <a:t>Focus on specific IV</a:t>
            </a:r>
          </a:p>
          <a:p>
            <a:pPr lvl="1"/>
            <a:r>
              <a:rPr lang="en-US" smtClean="0"/>
              <a:t>What are effects of variation in something?</a:t>
            </a:r>
          </a:p>
          <a:p>
            <a:r>
              <a:rPr lang="en-US" smtClean="0"/>
              <a:t>Focus on specific IV and specific DV</a:t>
            </a:r>
          </a:p>
          <a:p>
            <a:pPr lvl="1"/>
            <a:r>
              <a:rPr lang="en-US" smtClean="0"/>
              <a:t>What are the effects of variation in one thing on another?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27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#1:</a:t>
            </a:r>
            <a:br>
              <a:rPr lang="en-US" dirty="0" smtClean="0"/>
            </a:br>
            <a:r>
              <a:rPr lang="en-US" dirty="0" smtClean="0"/>
              <a:t>Due BEFORE Thursday’s Class: upload on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Tragedy of Commons Paper: 1500 words, 4 sections</a:t>
            </a:r>
          </a:p>
          <a:p>
            <a:pPr lvl="1"/>
            <a:r>
              <a:rPr lang="en-US" dirty="0" smtClean="0"/>
              <a:t>Description/definition</a:t>
            </a:r>
          </a:p>
          <a:p>
            <a:pPr lvl="1"/>
            <a:r>
              <a:rPr lang="en-US" dirty="0" smtClean="0"/>
              <a:t>Two examples</a:t>
            </a:r>
          </a:p>
          <a:p>
            <a:pPr lvl="2"/>
            <a:r>
              <a:rPr lang="en-US" smtClean="0"/>
              <a:t>Example of Tragedy of the Commons</a:t>
            </a:r>
          </a:p>
          <a:p>
            <a:pPr lvl="2"/>
            <a:r>
              <a:rPr lang="en-US" dirty="0" smtClean="0"/>
              <a:t>Example of NON-Tragedy of the Commons</a:t>
            </a:r>
          </a:p>
          <a:p>
            <a:pPr lvl="1"/>
            <a:r>
              <a:rPr lang="en-US" dirty="0" smtClean="0"/>
              <a:t>Two factors (causes) that make Tragedy of Commons likely</a:t>
            </a:r>
          </a:p>
          <a:p>
            <a:pPr lvl="1"/>
            <a:r>
              <a:rPr lang="en-US" dirty="0" smtClean="0"/>
              <a:t>Two solutions that actors can use to solve Tragedy of the Commons</a:t>
            </a:r>
          </a:p>
          <a:p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Play “Optimizing a Private Farm”</a:t>
            </a:r>
          </a:p>
          <a:p>
            <a:pPr lvl="1"/>
            <a:r>
              <a:rPr lang="en-US" dirty="0" smtClean="0"/>
              <a:t>Strategize for in-class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/>
              <a:t>Theoretical Claim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26045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1" name="Group 99"/>
          <p:cNvGraphicFramePr>
            <a:graphicFrameLocks noGrp="1"/>
          </p:cNvGraphicFramePr>
          <p:nvPr/>
        </p:nvGraphicFramePr>
        <p:xfrm>
          <a:off x="1752600" y="1570039"/>
          <a:ext cx="8686800" cy="29270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Cases with evidence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Independent Variable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Prediction regarding Dependent Variable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Theoretical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lang="en-US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(A)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Low tariff levels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Dep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Environment badly degraded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1524001" y="388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Counterfactual element of claim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1" y="26045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25" name="Group 29"/>
          <p:cNvGraphicFramePr>
            <a:graphicFrameLocks noGrp="1"/>
          </p:cNvGraphicFramePr>
          <p:nvPr/>
        </p:nvGraphicFramePr>
        <p:xfrm>
          <a:off x="1752600" y="1570038"/>
          <a:ext cx="8686800" cy="46653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Cases with evidence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Independent Variable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Prediction regarding Dependent Variable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Theoretical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lang="en-US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 Var (A)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Low tariff levels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Dep Var (B)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Environment badly degraded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Counterfactual element of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lang="en-US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 Var (not 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Higher tariff levels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Dep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(not B) Environment less degraded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524001" y="388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/>
              <a:t>Evidence of Theoretical Claim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1" y="26045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52" name="Group 32"/>
          <p:cNvGraphicFramePr>
            <a:graphicFrameLocks noGrp="1"/>
          </p:cNvGraphicFramePr>
          <p:nvPr/>
        </p:nvGraphicFramePr>
        <p:xfrm>
          <a:off x="1752600" y="1570038"/>
          <a:ext cx="8686800" cy="46653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Cases with evidence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Independent Variable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Prediction regarding Dependent Variable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Theoretical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Post-NAFTA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EU members after they join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Cuba pre-embargo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 Var (A)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Low tariff levels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Dep Var (B)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Environment badly degraded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Counterfactual element of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lang="en-US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 Var (not 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Higher tariff levels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Dep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(not B) Environment less degraded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1524001" y="388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/>
              <a:t>Evidence of Counterfactual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1" y="26045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38982"/>
              </p:ext>
            </p:extLst>
          </p:nvPr>
        </p:nvGraphicFramePr>
        <p:xfrm>
          <a:off x="1752600" y="1570038"/>
          <a:ext cx="8686800" cy="42973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 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Cases with evidence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Independent Variable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Prediction regarding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Dependent Variable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Theoretical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Post-NAFTA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EU members after they join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Cuba pre-embargo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(A)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Low tariffs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Dep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Degraded environment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Counterfactual element of claim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Pre-NAFTA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EU non-members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EU members before they join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dirty="0" smtClean="0"/>
                        <a:t>Cuba post-embargo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Ind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(not 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err="1" smtClean="0"/>
                        <a:t>HighER</a:t>
                      </a:r>
                      <a:r>
                        <a:rPr lang="en-US" dirty="0" smtClean="0"/>
                        <a:t> tariffs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Dep </a:t>
                      </a:r>
                      <a:r>
                        <a:rPr lang="en-US" dirty="0" err="1" smtClean="0"/>
                        <a:t>Var</a:t>
                      </a:r>
                      <a:r>
                        <a:rPr lang="en-US" dirty="0" smtClean="0"/>
                        <a:t> (not 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LESS degraded environment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524001" y="388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a </a:t>
            </a:r>
            <a:r>
              <a:rPr lang="en-US" dirty="0" smtClean="0"/>
              <a:t>Convincing</a:t>
            </a:r>
            <a:br>
              <a:rPr lang="en-US" dirty="0" smtClean="0"/>
            </a:br>
            <a:r>
              <a:rPr lang="en-US" dirty="0" smtClean="0"/>
              <a:t>Causal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important theoretical question</a:t>
            </a:r>
          </a:p>
          <a:p>
            <a:r>
              <a:rPr lang="en-US" dirty="0"/>
              <a:t>Develop hypotheses and identifying variables</a:t>
            </a:r>
          </a:p>
          <a:p>
            <a:r>
              <a:rPr lang="en-US" dirty="0"/>
              <a:t>Select cases to control variables (and thereby exclude rival hypotheses as explanations)</a:t>
            </a:r>
          </a:p>
          <a:p>
            <a:r>
              <a:rPr lang="en-US" dirty="0"/>
              <a:t>Link data to propositions</a:t>
            </a:r>
          </a:p>
          <a:p>
            <a:r>
              <a:rPr lang="en-US" dirty="0"/>
              <a:t>Examine correlations and causal pathways</a:t>
            </a:r>
          </a:p>
          <a:p>
            <a:r>
              <a:rPr lang="en-US" dirty="0"/>
              <a:t>Generalize to other cases</a:t>
            </a:r>
          </a:p>
        </p:txBody>
      </p:sp>
    </p:spTree>
    <p:extLst>
      <p:ext uri="{BB962C8B-B14F-4D97-AF65-F5344CB8AC3E}">
        <p14:creationId xmlns:p14="http://schemas.microsoft.com/office/powerpoint/2010/main" val="24455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Convincing Argument </a:t>
            </a:r>
            <a:r>
              <a:rPr lang="en-US" sz="4000">
                <a:solidFill>
                  <a:srgbClr val="FF6600"/>
                </a:solidFill>
              </a:rPr>
              <a:t>Requires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vidence </a:t>
            </a:r>
            <a:endParaRPr lang="en-US" dirty="0"/>
          </a:p>
          <a:p>
            <a:r>
              <a:rPr lang="en-US" dirty="0"/>
              <a:t>that the ACTUAL value of the Dependent Variable</a:t>
            </a:r>
          </a:p>
          <a:p>
            <a:r>
              <a:rPr lang="en-US" dirty="0"/>
              <a:t>matches the PREDICTED value of the Dependent Variable for </a:t>
            </a:r>
          </a:p>
          <a:p>
            <a:r>
              <a:rPr lang="en-US" dirty="0"/>
              <a:t>your theoretical claim </a:t>
            </a:r>
          </a:p>
          <a:p>
            <a:pPr>
              <a:buFontTx/>
              <a:buNone/>
            </a:pPr>
            <a:r>
              <a:rPr lang="en-US" dirty="0"/>
              <a:t>		AND </a:t>
            </a:r>
          </a:p>
          <a:p>
            <a:r>
              <a:rPr lang="en-US" dirty="0"/>
              <a:t>your counterfactual claim</a:t>
            </a:r>
          </a:p>
        </p:txBody>
      </p:sp>
    </p:spTree>
    <p:extLst>
      <p:ext uri="{BB962C8B-B14F-4D97-AF65-F5344CB8AC3E}">
        <p14:creationId xmlns:p14="http://schemas.microsoft.com/office/powerpoint/2010/main" val="4234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109728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Two Requests: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u="sng" dirty="0" smtClean="0"/>
              <a:t>On </a:t>
            </a:r>
            <a:r>
              <a:rPr lang="en-US" sz="4800" u="sng" dirty="0" err="1" smtClean="0"/>
              <a:t>Covid</a:t>
            </a:r>
            <a:r>
              <a:rPr lang="en-US" sz="4800" u="sng" dirty="0" smtClean="0"/>
              <a:t>-19: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Act to protect yourself and others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4800" u="sng" dirty="0" smtClean="0"/>
              <a:t>On Democracy:</a:t>
            </a:r>
          </a:p>
          <a:p>
            <a:pPr marL="0" indent="0" algn="ctr">
              <a:buNone/>
            </a:pPr>
            <a:r>
              <a:rPr lang="en-US" sz="4800" dirty="0" smtClean="0"/>
              <a:t>Vote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73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thinking about your final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Read Assignment packet cover to cover</a:t>
            </a:r>
          </a:p>
          <a:p>
            <a:r>
              <a:rPr lang="en-US" dirty="0"/>
              <a:t>How to get ideas for research paper</a:t>
            </a:r>
          </a:p>
          <a:p>
            <a:pPr lvl="1"/>
            <a:r>
              <a:rPr lang="en-US" dirty="0"/>
              <a:t>Goal is to produce new knowledge rather than regurgitate existing knowledge</a:t>
            </a:r>
          </a:p>
          <a:p>
            <a:pPr lvl="1"/>
            <a:r>
              <a:rPr lang="en-US" dirty="0"/>
              <a:t>Read GENERAL articles to find THEORETICAL questions of interest to field, not just you</a:t>
            </a:r>
          </a:p>
          <a:p>
            <a:pPr lvl="1"/>
            <a:r>
              <a:rPr lang="en-US" dirty="0"/>
              <a:t>Question “did this treaty work?” AND “what part of treaty explains why it worked?”</a:t>
            </a:r>
          </a:p>
          <a:p>
            <a:pPr lvl="2"/>
            <a:r>
              <a:rPr lang="en-US" dirty="0"/>
              <a:t>Compare treaty with a particular feature to one without</a:t>
            </a:r>
          </a:p>
          <a:p>
            <a:pPr lvl="2"/>
            <a:r>
              <a:rPr lang="en-US" dirty="0"/>
              <a:t>Examine treaty that adopted feature (sanctions, rewards) after the treaty had been around</a:t>
            </a:r>
          </a:p>
          <a:p>
            <a:pPr lvl="2"/>
            <a:r>
              <a:rPr lang="en-US" dirty="0"/>
              <a:t>Compare how different types of countries respond to a treaty</a:t>
            </a:r>
          </a:p>
          <a:p>
            <a:pPr lvl="2"/>
            <a:r>
              <a:rPr lang="en-US" dirty="0"/>
              <a:t>Many other options we can discuss</a:t>
            </a:r>
          </a:p>
          <a:p>
            <a:pPr lvl="1"/>
            <a:r>
              <a:rPr lang="en-US" dirty="0"/>
              <a:t>Data available on Canvas soon</a:t>
            </a:r>
          </a:p>
        </p:txBody>
      </p:sp>
    </p:spTree>
    <p:extLst>
      <p:ext uri="{BB962C8B-B14F-4D97-AF65-F5344CB8AC3E}">
        <p14:creationId xmlns:p14="http://schemas.microsoft.com/office/powerpoint/2010/main" val="21311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of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do we develop confidence that “X” caused something in the world?</a:t>
            </a:r>
          </a:p>
          <a:p>
            <a:r>
              <a:rPr lang="en-US" smtClean="0"/>
              <a:t>If we can find evidence and build a compelling argument that things in the world turned out differently with X in the world than they would have otherwise?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Theories vs. Conspiracy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Real theories: Claims about why the world is the way it is and how it works</a:t>
            </a:r>
          </a:p>
          <a:p>
            <a:r>
              <a:rPr lang="en-US" dirty="0" smtClean="0"/>
              <a:t>Good theorists look for all evidence, especially evidence that might prove them wrong and </a:t>
            </a:r>
            <a:r>
              <a:rPr lang="en-US" i="1" dirty="0" smtClean="0"/>
              <a:t>accept their theory only if they CANNOT prove it wrong.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When theory and facts don’t match, they </a:t>
            </a:r>
            <a:r>
              <a:rPr lang="en-US" b="1" i="1" u="sng" dirty="0" smtClean="0"/>
              <a:t>throw away their THEORY.</a:t>
            </a:r>
          </a:p>
          <a:p>
            <a:r>
              <a:rPr lang="en-US" dirty="0" smtClean="0"/>
              <a:t>Benefit: Understanding how world works allows achieving desirable outcomes and avoiding undesirable outcomes.</a:t>
            </a:r>
          </a:p>
          <a:p>
            <a:pPr marL="0" indent="0">
              <a:buNone/>
            </a:pPr>
            <a:r>
              <a:rPr lang="en-US" dirty="0" smtClean="0"/>
              <a:t>				~~~~~~~~~~~~~~~~~</a:t>
            </a:r>
            <a:endParaRPr lang="en-US" dirty="0"/>
          </a:p>
          <a:p>
            <a:r>
              <a:rPr lang="en-US" dirty="0" smtClean="0"/>
              <a:t>Conspiracy theories: </a:t>
            </a:r>
            <a:r>
              <a:rPr lang="en-US" dirty="0"/>
              <a:t>Claims about why the world is the way it is and how it </a:t>
            </a:r>
            <a:r>
              <a:rPr lang="en-US" dirty="0" smtClean="0"/>
              <a:t>works</a:t>
            </a:r>
          </a:p>
          <a:p>
            <a:r>
              <a:rPr lang="en-US" dirty="0" smtClean="0"/>
              <a:t>Conspiracy theorists look for ONLY the evidence that supports their theory and always end up with the same theory they started with</a:t>
            </a:r>
          </a:p>
          <a:p>
            <a:r>
              <a:rPr lang="en-US" dirty="0"/>
              <a:t>When theory and facts don’t match, they </a:t>
            </a:r>
            <a:r>
              <a:rPr lang="en-US" b="1" i="1" u="sng" dirty="0"/>
              <a:t>throw away their </a:t>
            </a:r>
            <a:r>
              <a:rPr lang="en-US" b="1" i="1" u="sng" dirty="0" smtClean="0"/>
              <a:t>FACTS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09286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Theories, predictions, and testing theories with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Theories</a:t>
            </a:r>
          </a:p>
          <a:p>
            <a:pPr lvl="1"/>
            <a:r>
              <a:rPr lang="en-US" dirty="0" smtClean="0"/>
              <a:t>Evolution or Intelligent design?</a:t>
            </a:r>
          </a:p>
          <a:p>
            <a:r>
              <a:rPr lang="en-US" dirty="0" smtClean="0"/>
              <a:t>Predictions and observable implications</a:t>
            </a:r>
          </a:p>
          <a:p>
            <a:pPr lvl="1"/>
            <a:r>
              <a:rPr lang="en-US" dirty="0" smtClean="0"/>
              <a:t>Which direction should koala pouch face?</a:t>
            </a:r>
          </a:p>
          <a:p>
            <a:pPr lvl="1"/>
            <a:r>
              <a:rPr lang="en-US" dirty="0" smtClean="0"/>
              <a:t>How should nerve get from giraffe’s brain to its larynx?</a:t>
            </a:r>
          </a:p>
          <a:p>
            <a:pPr lvl="1"/>
            <a:r>
              <a:rPr lang="en-US" dirty="0" smtClean="0"/>
              <a:t>No changing prediction after know the facts (post-</a:t>
            </a:r>
            <a:r>
              <a:rPr lang="en-US" dirty="0" err="1" smtClean="0"/>
              <a:t>hocism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56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direction should koala pouch face?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35479"/>
            <a:ext cx="3533437" cy="4572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35479"/>
            <a:ext cx="2926291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on koalas and giraffes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79662"/>
            <a:ext cx="5238750" cy="349567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30" y="1930399"/>
            <a:ext cx="6479076" cy="4394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1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a policy change had intended effect?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1092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Flow</vt:lpstr>
      <vt:lpstr>Lecture 3: Causality, Causal Thinking, and Testing Theory</vt:lpstr>
      <vt:lpstr>Assignment #1: Due BEFORE Thursday’s Class: upload on Canvas</vt:lpstr>
      <vt:lpstr>Start thinking about your final paper</vt:lpstr>
      <vt:lpstr>Point of Today’s Lecture</vt:lpstr>
      <vt:lpstr>Real Theories vs. Conspiracy Theories</vt:lpstr>
      <vt:lpstr>Theories, predictions, and testing theories with evidence</vt:lpstr>
      <vt:lpstr>What direction should koala pouch face?</vt:lpstr>
      <vt:lpstr>Evidence on koalas and giraffes</vt:lpstr>
      <vt:lpstr>How do we know if a policy change had intended effect?</vt:lpstr>
      <vt:lpstr>Video on Causation</vt:lpstr>
      <vt:lpstr>PowerPoint Presentation</vt:lpstr>
      <vt:lpstr>Theories are Explanations of Causal Relationships</vt:lpstr>
      <vt:lpstr>PowerPoint Presentation</vt:lpstr>
      <vt:lpstr>How do we know if X caused Y?</vt:lpstr>
      <vt:lpstr>Variables and Values</vt:lpstr>
      <vt:lpstr>Dependent Variables</vt:lpstr>
      <vt:lpstr>Independent Variables</vt:lpstr>
      <vt:lpstr>Causality, IVs, and DVs</vt:lpstr>
      <vt:lpstr>Three types of causal questions</vt:lpstr>
      <vt:lpstr>Theoretical Claim</vt:lpstr>
      <vt:lpstr>Counterfactual element of claim</vt:lpstr>
      <vt:lpstr>Evidence of Theoretical Claim</vt:lpstr>
      <vt:lpstr>Evidence of Counterfactual</vt:lpstr>
      <vt:lpstr>Steps to a Convincing Causal Argument</vt:lpstr>
      <vt:lpstr>A Convincing Argument Requires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Ronald Mitchell</cp:lastModifiedBy>
  <cp:revision>103</cp:revision>
  <dcterms:created xsi:type="dcterms:W3CDTF">2010-01-09T17:40:02Z</dcterms:created>
  <dcterms:modified xsi:type="dcterms:W3CDTF">2020-10-02T21:44:19Z</dcterms:modified>
</cp:coreProperties>
</file>