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6" r:id="rId3"/>
    <p:sldId id="257" r:id="rId4"/>
    <p:sldId id="276" r:id="rId5"/>
    <p:sldId id="287" r:id="rId6"/>
    <p:sldId id="279" r:id="rId7"/>
    <p:sldId id="277" r:id="rId8"/>
    <p:sldId id="278" r:id="rId9"/>
    <p:sldId id="266" r:id="rId10"/>
    <p:sldId id="284" r:id="rId11"/>
    <p:sldId id="267" r:id="rId12"/>
    <p:sldId id="280" r:id="rId13"/>
    <p:sldId id="268" r:id="rId14"/>
    <p:sldId id="275" r:id="rId15"/>
    <p:sldId id="269" r:id="rId16"/>
    <p:sldId id="270" r:id="rId17"/>
    <p:sldId id="271" r:id="rId18"/>
    <p:sldId id="272" r:id="rId19"/>
    <p:sldId id="282" r:id="rId20"/>
    <p:sldId id="283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2" y="28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84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8E08-F721-4F20-8723-FA494F983E2C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13EE-B89F-424C-AB51-677B56893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QUIZ at start of </a:t>
            </a:r>
            <a:r>
              <a:rPr lang="en-US" dirty="0" smtClean="0"/>
              <a:t>next Tuesday’s class</a:t>
            </a:r>
            <a:endParaRPr lang="en-US" dirty="0" smtClean="0"/>
          </a:p>
          <a:p>
            <a:r>
              <a:rPr lang="en-US" dirty="0" smtClean="0"/>
              <a:t>Newspaper examples for next class discussion</a:t>
            </a:r>
          </a:p>
          <a:p>
            <a:r>
              <a:rPr lang="en-US" dirty="0" smtClean="0"/>
              <a:t>Key questions about institutions</a:t>
            </a:r>
          </a:p>
          <a:p>
            <a:r>
              <a:rPr lang="en-US" dirty="0" smtClean="0"/>
              <a:t>Variables, IVs, and DVs</a:t>
            </a:r>
          </a:p>
          <a:p>
            <a:r>
              <a:rPr lang="en-US" dirty="0" smtClean="0"/>
              <a:t>Why do institutions form?</a:t>
            </a:r>
          </a:p>
          <a:p>
            <a:r>
              <a:rPr lang="en-US" dirty="0" smtClean="0"/>
              <a:t>Two approaches: logic of consequences and logic of appropriateness</a:t>
            </a:r>
          </a:p>
          <a:p>
            <a:r>
              <a:rPr lang="en-US" dirty="0" smtClean="0"/>
              <a:t>Eight key questions of course</a:t>
            </a:r>
          </a:p>
        </p:txBody>
      </p:sp>
    </p:spTree>
    <p:extLst>
      <p:ext uri="{BB962C8B-B14F-4D97-AF65-F5344CB8AC3E}">
        <p14:creationId xmlns:p14="http://schemas.microsoft.com/office/powerpoint/2010/main" val="12311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problem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Features of the problem that influence:</a:t>
            </a:r>
          </a:p>
          <a:p>
            <a:pPr lvl="1"/>
            <a:r>
              <a:rPr lang="en-US" smtClean="0"/>
              <a:t>Formation: How hard/easy to solve the problem? </a:t>
            </a:r>
          </a:p>
          <a:p>
            <a:pPr lvl="1"/>
            <a:r>
              <a:rPr lang="en-US" smtClean="0"/>
              <a:t>Design: What kind of solution states arrive at? </a:t>
            </a:r>
          </a:p>
          <a:p>
            <a:pPr lvl="1"/>
            <a:r>
              <a:rPr lang="en-US" smtClean="0"/>
              <a:t>Institutional influence: How effective is the solution?</a:t>
            </a:r>
          </a:p>
          <a:p>
            <a:r>
              <a:rPr lang="en-US" smtClean="0"/>
              <a:t>No need for single dimension of hard to easy</a:t>
            </a:r>
          </a:p>
          <a:p>
            <a:r>
              <a:rPr lang="en-US" smtClean="0"/>
              <a:t>Think about different problem features and implications for negotiation and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Problem structure:</a:t>
            </a:r>
            <a:br>
              <a:rPr lang="en-US" smtClean="0"/>
            </a:br>
            <a:r>
              <a:rPr lang="en-US" smtClean="0"/>
              <a:t>Eight (8)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Q1: Is it conflict, cooperation, or harmony?</a:t>
            </a:r>
          </a:p>
          <a:p>
            <a:r>
              <a:rPr lang="en-US" smtClean="0"/>
              <a:t>Q2: Who are the actors?</a:t>
            </a:r>
          </a:p>
          <a:p>
            <a:r>
              <a:rPr lang="en-US" smtClean="0"/>
              <a:t>Q3: Absolute capacities and relative power</a:t>
            </a:r>
          </a:p>
          <a:p>
            <a:r>
              <a:rPr lang="en-US" smtClean="0"/>
              <a:t>Q4: Incentives/preferences</a:t>
            </a:r>
          </a:p>
          <a:p>
            <a:r>
              <a:rPr lang="en-US" smtClean="0"/>
              <a:t>Q5: Information/knowledge</a:t>
            </a:r>
          </a:p>
          <a:p>
            <a:r>
              <a:rPr lang="en-US" smtClean="0"/>
              <a:t>Q6: Norms</a:t>
            </a:r>
          </a:p>
          <a:p>
            <a:r>
              <a:rPr lang="en-US" smtClean="0"/>
              <a:t>Q7: Inherent transparency</a:t>
            </a:r>
          </a:p>
          <a:p>
            <a:r>
              <a:rPr lang="en-US" smtClean="0"/>
              <a:t>Q8: Response incentives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Problem structure:</a:t>
            </a:r>
            <a:br>
              <a:rPr lang="en-US" smtClean="0"/>
            </a:br>
            <a:r>
              <a:rPr lang="en-US" smtClean="0"/>
              <a:t>Eight (8)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Mainly for comparing ACROSS problems</a:t>
            </a:r>
          </a:p>
          <a:p>
            <a:r>
              <a:rPr lang="en-US" smtClean="0"/>
              <a:t>Answers to all effect</a:t>
            </a:r>
          </a:p>
          <a:p>
            <a:pPr lvl="1"/>
            <a:r>
              <a:rPr lang="en-US" smtClean="0"/>
              <a:t>Whether states will form institution</a:t>
            </a:r>
          </a:p>
          <a:p>
            <a:pPr lvl="1"/>
            <a:r>
              <a:rPr lang="en-US" smtClean="0"/>
              <a:t>What features they will incorporate</a:t>
            </a:r>
          </a:p>
          <a:p>
            <a:pPr lvl="1"/>
            <a:r>
              <a:rPr lang="en-US" smtClean="0"/>
              <a:t>How states will respond to institutional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Q1: Is it conflict, </a:t>
            </a:r>
            <a:br>
              <a:rPr lang="en-US" smtClean="0"/>
            </a:br>
            <a:r>
              <a:rPr lang="en-US" smtClean="0"/>
              <a:t>cooperation or harmony?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conflict or would it be if no institution?</a:t>
            </a:r>
          </a:p>
          <a:p>
            <a:r>
              <a:rPr lang="en-US" dirty="0" smtClean="0"/>
              <a:t>Is it harmony?</a:t>
            </a:r>
          </a:p>
          <a:p>
            <a:r>
              <a:rPr lang="en-US" dirty="0" smtClean="0"/>
              <a:t>If conflict, is it </a:t>
            </a:r>
            <a:r>
              <a:rPr lang="en-US" b="1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/>
              <a:t>, i.e., unresolvable?</a:t>
            </a:r>
          </a:p>
          <a:p>
            <a:r>
              <a:rPr lang="en-US" dirty="0" smtClean="0"/>
              <a:t>Potential for resolution REQUIRES absolute gains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Q2: Who are the 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many actors are there?</a:t>
            </a:r>
          </a:p>
          <a:p>
            <a:r>
              <a:rPr lang="en-US" smtClean="0"/>
              <a:t>What roles do actors have?</a:t>
            </a:r>
          </a:p>
          <a:p>
            <a:r>
              <a:rPr lang="en-US" smtClean="0"/>
              <a:t>What types of actors are involved?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Q3: Capacities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“perpetrators” of problem have capacity to engage in “good” behavior?</a:t>
            </a:r>
          </a:p>
          <a:p>
            <a:r>
              <a:rPr lang="en-US" dirty="0"/>
              <a:t>If not, it’s a “</a:t>
            </a:r>
            <a:r>
              <a:rPr lang="en-US" sz="3500" b="1" u="sng" dirty="0">
                <a:solidFill>
                  <a:srgbClr val="FF0000"/>
                </a:solidFill>
              </a:rPr>
              <a:t>Positive Externality Plagued by Incapacity</a:t>
            </a:r>
            <a:r>
              <a:rPr lang="en-US" dirty="0" smtClean="0"/>
              <a:t>”. E.g.,</a:t>
            </a:r>
          </a:p>
          <a:p>
            <a:pPr lvl="1"/>
            <a:r>
              <a:rPr lang="en-US" dirty="0" smtClean="0"/>
              <a:t>Protecting accidental </a:t>
            </a:r>
            <a:r>
              <a:rPr lang="en-US" dirty="0"/>
              <a:t>detonation </a:t>
            </a:r>
            <a:r>
              <a:rPr lang="en-US" dirty="0" smtClean="0"/>
              <a:t>of nuclear weapons</a:t>
            </a:r>
          </a:p>
          <a:p>
            <a:pPr lvl="1"/>
            <a:r>
              <a:rPr lang="en-US" dirty="0" smtClean="0"/>
              <a:t>Reducing AIDS in </a:t>
            </a:r>
            <a:r>
              <a:rPr lang="en-US" dirty="0"/>
              <a:t>developing </a:t>
            </a:r>
            <a:r>
              <a:rPr lang="en-US" dirty="0" smtClean="0"/>
              <a:t>countries</a:t>
            </a:r>
          </a:p>
          <a:p>
            <a:pPr lvl="1"/>
            <a:r>
              <a:rPr lang="en-US" dirty="0" smtClean="0"/>
              <a:t>Helping small </a:t>
            </a:r>
            <a:r>
              <a:rPr lang="en-US" dirty="0"/>
              <a:t>countries </a:t>
            </a:r>
            <a:r>
              <a:rPr lang="en-US" dirty="0" smtClean="0"/>
              <a:t>defend selves from attack</a:t>
            </a:r>
          </a:p>
          <a:p>
            <a:r>
              <a:rPr lang="en-US" dirty="0" smtClean="0"/>
              <a:t>Behavior not a result of logic of consequences or logic of appropriateness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Q4: Incentives/preferences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material consequences for perpetrators depend on other countries?</a:t>
            </a:r>
          </a:p>
          <a:p>
            <a:r>
              <a:rPr lang="en-US" dirty="0" smtClean="0"/>
              <a:t>Types of incentive problems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Upstream / downstream</a:t>
            </a:r>
            <a:r>
              <a:rPr lang="en-US" dirty="0" smtClean="0"/>
              <a:t>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Coordination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Collaboration</a:t>
            </a:r>
          </a:p>
          <a:p>
            <a:r>
              <a:rPr lang="en-US" dirty="0" smtClean="0"/>
              <a:t>All involve logic of consequences issues</a:t>
            </a:r>
          </a:p>
        </p:txBody>
      </p:sp>
    </p:spTree>
    <p:extLst>
      <p:ext uri="{BB962C8B-B14F-4D97-AF65-F5344CB8AC3E}">
        <p14:creationId xmlns:p14="http://schemas.microsoft.com/office/powerpoint/2010/main" val="14061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Q5: Information/knowledge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unknown effects that perpetrators would care about if they knew about them?</a:t>
            </a:r>
          </a:p>
          <a:p>
            <a:r>
              <a:rPr lang="en-US" dirty="0" smtClean="0"/>
              <a:t>Two types of info/knowledge problems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Epistemic/knowledge problems </a:t>
            </a:r>
            <a:r>
              <a:rPr lang="en-US" dirty="0" smtClean="0"/>
              <a:t>(unsure about how the world works): e.g., acid rain in Europe, trade wars, health quarantine regulations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Assurance problems </a:t>
            </a:r>
            <a:r>
              <a:rPr lang="en-US" dirty="0" smtClean="0"/>
              <a:t>(unsure about how other actors will behave): e.g., war games</a:t>
            </a:r>
          </a:p>
          <a:p>
            <a:r>
              <a:rPr lang="en-US" dirty="0" smtClean="0"/>
              <a:t>Largely still logic of consequences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Q6: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is not material consequences but violations of values and notions of legitimacy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Normative problems </a:t>
            </a:r>
            <a:r>
              <a:rPr lang="en-US" dirty="0" smtClean="0"/>
              <a:t>involve “conflicts over values”, e.g.,</a:t>
            </a:r>
          </a:p>
          <a:p>
            <a:pPr lvl="1"/>
            <a:r>
              <a:rPr lang="en-US" dirty="0" smtClean="0"/>
              <a:t>Human rights abuses</a:t>
            </a:r>
          </a:p>
          <a:p>
            <a:pPr lvl="1"/>
            <a:r>
              <a:rPr lang="en-US" dirty="0" smtClean="0"/>
              <a:t>Apartheid or treatment of women</a:t>
            </a:r>
          </a:p>
          <a:p>
            <a:pPr lvl="1"/>
            <a:r>
              <a:rPr lang="en-US" dirty="0" smtClean="0"/>
              <a:t>Choice of government</a:t>
            </a:r>
          </a:p>
          <a:p>
            <a:r>
              <a:rPr lang="en-US" dirty="0" smtClean="0"/>
              <a:t>Involves logic of appropriateness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Q7: Inherent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Question: Is it easy to “see” violations and/or hard to conceal them?</a:t>
            </a:r>
          </a:p>
          <a:p>
            <a:r>
              <a:rPr lang="en-US" smtClean="0"/>
              <a:t>Hypothesis: If little inherent transparency, then strong monitoring provisions are likely.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Prepare for </a:t>
            </a:r>
            <a:r>
              <a:rPr lang="en-US" dirty="0" smtClean="0"/>
              <a:t>10 </a:t>
            </a:r>
            <a:r>
              <a:rPr lang="en-US" dirty="0" smtClean="0"/>
              <a:t>Minute</a:t>
            </a:r>
            <a:br>
              <a:rPr lang="en-US" dirty="0" smtClean="0"/>
            </a:br>
            <a:r>
              <a:rPr lang="en-US" dirty="0" smtClean="0"/>
              <a:t>In-Class Discussion on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05399"/>
          </a:xfrm>
        </p:spPr>
        <p:txBody>
          <a:bodyPr/>
          <a:lstStyle/>
          <a:p>
            <a:r>
              <a:rPr lang="en-US" dirty="0" smtClean="0"/>
              <a:t>Read news to find real-life </a:t>
            </a:r>
            <a:r>
              <a:rPr lang="en-US" dirty="0"/>
              <a:t>examples </a:t>
            </a:r>
            <a:r>
              <a:rPr lang="en-US" dirty="0" smtClean="0"/>
              <a:t>of two problems and think about how they </a:t>
            </a:r>
            <a:r>
              <a:rPr lang="en-US" dirty="0" smtClean="0"/>
              <a:t>differ </a:t>
            </a:r>
            <a:r>
              <a:rPr lang="en-US" dirty="0"/>
              <a:t>in </a:t>
            </a:r>
            <a:r>
              <a:rPr lang="en-US" dirty="0" smtClean="0"/>
              <a:t>terms of the </a:t>
            </a:r>
            <a:r>
              <a:rPr lang="en-US" b="1" i="1" dirty="0" smtClean="0"/>
              <a:t>8 key questions </a:t>
            </a:r>
            <a:r>
              <a:rPr lang="en-US" dirty="0" smtClean="0"/>
              <a:t>of problem </a:t>
            </a:r>
            <a:r>
              <a:rPr lang="en-US" dirty="0"/>
              <a:t>structure </a:t>
            </a:r>
            <a:r>
              <a:rPr lang="en-US" dirty="0" smtClean="0"/>
              <a:t>that we will discuss in class today</a:t>
            </a:r>
            <a:endParaRPr lang="en-US" dirty="0"/>
          </a:p>
          <a:p>
            <a:pPr lvl="1"/>
            <a:r>
              <a:rPr lang="en-US" dirty="0" smtClean="0"/>
              <a:t>Look at Newspaper of your choice before next class and find two INTERNATIONAL </a:t>
            </a:r>
            <a:r>
              <a:rPr lang="en-US" dirty="0" smtClean="0"/>
              <a:t>problems that differ along </a:t>
            </a:r>
            <a:r>
              <a:rPr lang="en-US" b="1" i="1" dirty="0" smtClean="0"/>
              <a:t>8 key questions</a:t>
            </a:r>
          </a:p>
          <a:p>
            <a:pPr lvl="1"/>
            <a:r>
              <a:rPr lang="en-US" dirty="0" smtClean="0"/>
              <a:t>Show how one of the problems </a:t>
            </a:r>
            <a:r>
              <a:rPr lang="en-US" dirty="0" smtClean="0"/>
              <a:t>is of ONE type and another problem is of a DIFFERENT or OPPPOSITE type</a:t>
            </a:r>
          </a:p>
          <a:p>
            <a:pPr lvl="2"/>
            <a:r>
              <a:rPr lang="en-US" dirty="0" smtClean="0"/>
              <a:t>One is Cooperation / One is Harmony</a:t>
            </a:r>
          </a:p>
          <a:p>
            <a:pPr lvl="2"/>
            <a:r>
              <a:rPr lang="en-US" dirty="0" smtClean="0"/>
              <a:t>One involves Conflict over Norms/One involves agreement on Norms</a:t>
            </a:r>
          </a:p>
          <a:p>
            <a:pPr lvl="2"/>
            <a:r>
              <a:rPr lang="en-US" dirty="0" smtClean="0"/>
              <a:t>One is Inherently Transparent/ One is NOT Inherently Transparent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71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Q8: Response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Question: Will states respond to violations? Do violations matter a lot? Are states very concerned about them?</a:t>
            </a:r>
          </a:p>
          <a:p>
            <a:pPr lvl="1"/>
            <a:r>
              <a:rPr lang="en-US" smtClean="0"/>
              <a:t>Hypothesis: If strong violation INtolerance, leads to either preclusive strategies OR careful monitoring WITH enforcement. </a:t>
            </a:r>
            <a:br>
              <a:rPr lang="en-US" smtClean="0"/>
            </a:br>
            <a:r>
              <a:rPr lang="en-US" smtClean="0"/>
              <a:t>For example: Strong incentives to respond to trade violations ==&gt; carefully devised dispute resolution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Types of problem</a:t>
            </a:r>
            <a:br>
              <a:rPr lang="en-US" smtClean="0"/>
            </a:br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Deadlock</a:t>
            </a:r>
          </a:p>
          <a:p>
            <a:r>
              <a:rPr lang="en-US" smtClean="0"/>
              <a:t>Positive externality plagued by incapacity</a:t>
            </a:r>
          </a:p>
          <a:p>
            <a:r>
              <a:rPr lang="en-US" smtClean="0"/>
              <a:t>Upstream / downstream problems</a:t>
            </a:r>
          </a:p>
          <a:p>
            <a:r>
              <a:rPr lang="en-US" smtClean="0"/>
              <a:t>Coordination </a:t>
            </a:r>
          </a:p>
          <a:p>
            <a:r>
              <a:rPr lang="en-US" smtClean="0"/>
              <a:t>Collaboration</a:t>
            </a:r>
          </a:p>
          <a:p>
            <a:r>
              <a:rPr lang="en-US" smtClean="0"/>
              <a:t>Epistemic / knowledge problems</a:t>
            </a:r>
          </a:p>
          <a:p>
            <a:r>
              <a:rPr lang="en-US" smtClean="0"/>
              <a:t>Assurance problems</a:t>
            </a:r>
          </a:p>
          <a:p>
            <a:r>
              <a:rPr lang="en-US" smtClean="0"/>
              <a:t>Normative problems</a:t>
            </a:r>
          </a:p>
          <a:p>
            <a:r>
              <a:rPr lang="en-US" smtClean="0"/>
              <a:t>Plus inherent transparency and response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there a conflict?</a:t>
            </a:r>
          </a:p>
          <a:p>
            <a:r>
              <a:rPr lang="en-US" smtClean="0"/>
              <a:t>Who are the actors</a:t>
            </a:r>
          </a:p>
          <a:p>
            <a:r>
              <a:rPr lang="en-US" smtClean="0"/>
              <a:t>Capacities and power</a:t>
            </a:r>
          </a:p>
          <a:p>
            <a:r>
              <a:rPr lang="en-US" smtClean="0"/>
              <a:t>Incentives</a:t>
            </a:r>
          </a:p>
          <a:p>
            <a:r>
              <a:rPr lang="en-US" smtClean="0"/>
              <a:t>Information / knowledge</a:t>
            </a:r>
          </a:p>
          <a:p>
            <a:r>
              <a:rPr lang="en-US" smtClean="0"/>
              <a:t>Norms</a:t>
            </a:r>
          </a:p>
          <a:p>
            <a:r>
              <a:rPr lang="en-US" smtClean="0"/>
              <a:t>Inherent transparency</a:t>
            </a:r>
          </a:p>
          <a:p>
            <a:r>
              <a:rPr lang="en-US" smtClean="0"/>
              <a:t>Response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questions about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Formation: Why (and when) do states form international institutions in the first place?</a:t>
            </a:r>
          </a:p>
          <a:p>
            <a:r>
              <a:rPr lang="en-US" dirty="0" smtClean="0"/>
              <a:t>Design: Why, given that they do form them, do they design them in the ways they do?</a:t>
            </a:r>
          </a:p>
          <a:p>
            <a:r>
              <a:rPr lang="en-US" dirty="0" smtClean="0"/>
              <a:t>Influence: How, given that states cannot be coerced to do what they do not want to do, do international institutions ever influence the behavior of states?</a:t>
            </a:r>
          </a:p>
          <a:p>
            <a:r>
              <a:rPr lang="en-US" dirty="0" smtClean="0"/>
              <a:t>Non-state action: Why isn’t all this “international organization” limited to just states?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Variables, IVs, and DVs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Variable: something that can vary (it varies between different values)</a:t>
            </a:r>
          </a:p>
          <a:p>
            <a:r>
              <a:rPr lang="en-US" dirty="0" smtClean="0"/>
              <a:t>Values: what a variable varies between </a:t>
            </a:r>
          </a:p>
          <a:p>
            <a:r>
              <a:rPr lang="en-US" dirty="0" smtClean="0"/>
              <a:t>E.g., </a:t>
            </a:r>
          </a:p>
          <a:p>
            <a:pPr lvl="1"/>
            <a:r>
              <a:rPr lang="en-US" dirty="0" smtClean="0"/>
              <a:t>Variable: color</a:t>
            </a:r>
          </a:p>
          <a:p>
            <a:pPr lvl="1"/>
            <a:r>
              <a:rPr lang="en-US" dirty="0" smtClean="0"/>
              <a:t>Values: ROYGBIV</a:t>
            </a:r>
          </a:p>
          <a:p>
            <a:r>
              <a:rPr lang="en-US" dirty="0" smtClean="0"/>
              <a:t>DV: Dependent variable – what you want to explain</a:t>
            </a:r>
          </a:p>
          <a:p>
            <a:r>
              <a:rPr lang="en-US" dirty="0" smtClean="0"/>
              <a:t>IVs: Independent variables – what you use to explain the DV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Koremenos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DVs</a:t>
            </a:r>
          </a:p>
          <a:p>
            <a:pPr lvl="1"/>
            <a:r>
              <a:rPr lang="en-US" smtClean="0"/>
              <a:t>Membership rules</a:t>
            </a:r>
          </a:p>
          <a:p>
            <a:pPr lvl="1"/>
            <a:r>
              <a:rPr lang="en-US" smtClean="0"/>
              <a:t>Scope of issues covered</a:t>
            </a:r>
          </a:p>
          <a:p>
            <a:pPr lvl="1"/>
            <a:r>
              <a:rPr lang="en-US" smtClean="0"/>
              <a:t>Degree of centralization</a:t>
            </a:r>
          </a:p>
          <a:p>
            <a:pPr lvl="1"/>
            <a:r>
              <a:rPr lang="en-US" smtClean="0"/>
              <a:t>Rules for controlling institution</a:t>
            </a:r>
          </a:p>
          <a:p>
            <a:pPr lvl="1"/>
            <a:r>
              <a:rPr lang="en-US" smtClean="0"/>
              <a:t>Flexibility of rules</a:t>
            </a:r>
          </a:p>
          <a:p>
            <a:r>
              <a:rPr lang="en-US" smtClean="0"/>
              <a:t>IVs</a:t>
            </a:r>
          </a:p>
          <a:p>
            <a:pPr lvl="1"/>
            <a:r>
              <a:rPr lang="en-US" smtClean="0"/>
              <a:t>Distribution issues</a:t>
            </a:r>
          </a:p>
          <a:p>
            <a:pPr lvl="1"/>
            <a:r>
              <a:rPr lang="en-US" smtClean="0"/>
              <a:t>Enforcement issues</a:t>
            </a:r>
          </a:p>
          <a:p>
            <a:pPr lvl="1"/>
            <a:r>
              <a:rPr lang="en-US" smtClean="0"/>
              <a:t>Number of actors</a:t>
            </a:r>
          </a:p>
          <a:p>
            <a:pPr lvl="1"/>
            <a:r>
              <a:rPr lang="en-US" smtClean="0"/>
              <a:t>Uncertainty</a:t>
            </a:r>
          </a:p>
          <a:p>
            <a:pPr lvl="1"/>
            <a:r>
              <a:rPr lang="en-US" smtClean="0"/>
              <a:t>Norms</a:t>
            </a:r>
          </a:p>
          <a:p>
            <a:pPr lvl="1"/>
            <a:r>
              <a:rPr lang="en-US" smtClean="0"/>
              <a:t>Broader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Variable Terms and Concepts</a:t>
            </a:r>
            <a:br>
              <a:rPr lang="en-US" smtClean="0"/>
            </a:br>
            <a:r>
              <a:rPr lang="en-US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652129"/>
              </p:ext>
            </p:extLst>
          </p:nvPr>
        </p:nvGraphicFramePr>
        <p:xfrm>
          <a:off x="228600" y="1600200"/>
          <a:ext cx="115824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1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Unit</a:t>
                      </a:r>
                      <a:r>
                        <a:rPr lang="en-US" sz="2200" baseline="0" dirty="0" smtClean="0"/>
                        <a:t> of analysis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Variable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Indicator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Values of variable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Values of indicator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72"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Problem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Level</a:t>
                      </a:r>
                      <a:r>
                        <a:rPr lang="en-US" sz="2200" baseline="0" dirty="0" smtClean="0"/>
                        <a:t> of </a:t>
                      </a:r>
                      <a:r>
                        <a:rPr lang="en-US" sz="2200" dirty="0" smtClean="0"/>
                        <a:t>Difficulty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Time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i="1" u="sng" baseline="0" dirty="0" smtClean="0"/>
                        <a:t>Start</a:t>
                      </a:r>
                      <a:r>
                        <a:rPr lang="en-US" sz="2200" baseline="0" dirty="0" smtClean="0"/>
                        <a:t> of Negotiations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Malign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Long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Benign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Short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72"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Problem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Level</a:t>
                      </a:r>
                      <a:r>
                        <a:rPr lang="en-US" sz="2200" baseline="0" dirty="0" smtClean="0"/>
                        <a:t> of </a:t>
                      </a:r>
                      <a:r>
                        <a:rPr lang="en-US" sz="2200" dirty="0" smtClean="0"/>
                        <a:t>Difficulty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Time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til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="1" i="1" u="sng" baseline="0" dirty="0" smtClean="0"/>
                        <a:t>Complete</a:t>
                      </a:r>
                      <a:r>
                        <a:rPr lang="en-US" sz="2200" baseline="0" dirty="0" smtClean="0"/>
                        <a:t> Negotiations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Malign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Long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7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Benign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Short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772"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Treaty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Ambitious-ness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Type of Obligations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Ambitious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Differentiated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7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Not-ambitious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Common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772"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Treaty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Strength</a:t>
                      </a:r>
                      <a:endParaRPr lang="en-US" sz="2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Monitoring Provision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Strong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Provision</a:t>
                      </a:r>
                      <a:r>
                        <a:rPr lang="en-US" sz="2200" baseline="0" dirty="0" smtClean="0"/>
                        <a:t> present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7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Weak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Provision absent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7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DVs for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start with the DV – need to know what you are going to explain before you can figure out how you will explain it</a:t>
            </a:r>
          </a:p>
          <a:p>
            <a:r>
              <a:rPr lang="en-US" smtClean="0"/>
              <a:t>DVs for the course</a:t>
            </a:r>
          </a:p>
          <a:p>
            <a:pPr lvl="1"/>
            <a:r>
              <a:rPr lang="en-US" smtClean="0"/>
              <a:t>Whether institution forms or not</a:t>
            </a:r>
          </a:p>
          <a:p>
            <a:pPr lvl="1"/>
            <a:r>
              <a:rPr lang="en-US" smtClean="0"/>
              <a:t>What are the features of the institution</a:t>
            </a:r>
          </a:p>
          <a:p>
            <a:pPr lvl="1"/>
            <a:r>
              <a:rPr lang="en-US" smtClean="0"/>
              <a:t>Behavior of states</a:t>
            </a:r>
          </a:p>
          <a:p>
            <a:r>
              <a:rPr lang="en-US" smtClean="0"/>
              <a:t>We want to design our categories/variables to help us answer these questions!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4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Institutional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Basic DV and question: do states (or other actors) form an institution?</a:t>
            </a:r>
          </a:p>
          <a:p>
            <a:r>
              <a:rPr lang="en-US" smtClean="0"/>
              <a:t>Variable: institutional formation</a:t>
            </a:r>
          </a:p>
          <a:p>
            <a:r>
              <a:rPr lang="en-US" smtClean="0"/>
              <a:t>Values: yes or no</a:t>
            </a:r>
          </a:p>
          <a:p>
            <a:r>
              <a:rPr lang="en-US" smtClean="0"/>
              <a:t>IVs: features of problem structure</a:t>
            </a:r>
          </a:p>
          <a:p>
            <a:pPr lvl="1"/>
            <a:r>
              <a:rPr lang="en-US" smtClean="0"/>
              <a:t>Capacities </a:t>
            </a:r>
          </a:p>
          <a:p>
            <a:pPr lvl="1"/>
            <a:r>
              <a:rPr lang="en-US" smtClean="0"/>
              <a:t>Incentives</a:t>
            </a:r>
          </a:p>
          <a:p>
            <a:pPr lvl="1"/>
            <a:r>
              <a:rPr lang="en-US" smtClean="0"/>
              <a:t>Information and knowledge</a:t>
            </a:r>
          </a:p>
          <a:p>
            <a:pPr lvl="1"/>
            <a:r>
              <a:rPr lang="en-US" smtClean="0"/>
              <a:t>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Logic of Consequences vs.</a:t>
            </a:r>
            <a:br>
              <a:rPr lang="en-US" smtClean="0"/>
            </a:br>
            <a:r>
              <a:rPr lang="en-US" smtClean="0"/>
              <a:t>Logic of Appropriateness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Logic of consequences</a:t>
            </a:r>
          </a:p>
          <a:p>
            <a:pPr lvl="1"/>
            <a:r>
              <a:rPr lang="en-US" smtClean="0"/>
              <a:t>States calculate what is best</a:t>
            </a:r>
          </a:p>
          <a:p>
            <a:pPr lvl="1"/>
            <a:r>
              <a:rPr lang="en-US" smtClean="0"/>
              <a:t>Independent self-interest (narrow)</a:t>
            </a:r>
          </a:p>
          <a:p>
            <a:pPr lvl="1"/>
            <a:r>
              <a:rPr lang="en-US" smtClean="0"/>
              <a:t>Independent self-interest ( broad)</a:t>
            </a:r>
          </a:p>
          <a:p>
            <a:pPr lvl="1"/>
            <a:r>
              <a:rPr lang="en-US" smtClean="0"/>
              <a:t>Interdependent self-interest</a:t>
            </a:r>
          </a:p>
          <a:p>
            <a:r>
              <a:rPr lang="en-US" smtClean="0"/>
              <a:t>Logic of appropriateness</a:t>
            </a:r>
          </a:p>
          <a:p>
            <a:pPr lvl="1"/>
            <a:r>
              <a:rPr lang="en-US" smtClean="0"/>
              <a:t>States behave to establish/maintain particular identity and/or to follow social rules</a:t>
            </a:r>
          </a:p>
          <a:p>
            <a:pPr lvl="1"/>
            <a:r>
              <a:rPr lang="en-US" smtClean="0"/>
              <a:t>Institutions alter of what is right/appropriate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lO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IntlOrg</Template>
  <TotalTime>306</TotalTime>
  <Words>1055</Words>
  <Application>Microsoft Office PowerPoint</Application>
  <PresentationFormat>Widescreen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IntlOrg</vt:lpstr>
      <vt:lpstr>Outline</vt:lpstr>
      <vt:lpstr>Prepare for 10 Minute In-Class Discussion on Thursday</vt:lpstr>
      <vt:lpstr>Key questions about institutions</vt:lpstr>
      <vt:lpstr>Variables, IVs, and DVs</vt:lpstr>
      <vt:lpstr>Koremenos et al.</vt:lpstr>
      <vt:lpstr>Variable Terms and Concepts Examples</vt:lpstr>
      <vt:lpstr>Some DVs for the Course</vt:lpstr>
      <vt:lpstr>Institutional formation</vt:lpstr>
      <vt:lpstr>Logic of Consequences vs. Logic of Appropriateness</vt:lpstr>
      <vt:lpstr>What is problem structure?</vt:lpstr>
      <vt:lpstr>Problem structure: Eight (8) key questions</vt:lpstr>
      <vt:lpstr>Problem structure: Eight (8) key questions</vt:lpstr>
      <vt:lpstr>Q1: Is it conflict,  cooperation or harmony?</vt:lpstr>
      <vt:lpstr>Q2: Who are the Actors?</vt:lpstr>
      <vt:lpstr>Q3: Capacities and power</vt:lpstr>
      <vt:lpstr>Q4: Incentives/preferences</vt:lpstr>
      <vt:lpstr>Q5: Information/knowledge</vt:lpstr>
      <vt:lpstr>Q6: Norms</vt:lpstr>
      <vt:lpstr>Q7: Inherent transparency</vt:lpstr>
      <vt:lpstr>Q8: Response incentives</vt:lpstr>
      <vt:lpstr>Types of problem Review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questions about institutions</dc:title>
  <dc:creator>Ron Mitchell</dc:creator>
  <cp:lastModifiedBy>Ronald Mitchell</cp:lastModifiedBy>
  <cp:revision>80</cp:revision>
  <dcterms:created xsi:type="dcterms:W3CDTF">2010-10-03T21:30:59Z</dcterms:created>
  <dcterms:modified xsi:type="dcterms:W3CDTF">2018-10-01T01:07:10Z</dcterms:modified>
</cp:coreProperties>
</file>