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94" r:id="rId3"/>
    <p:sldId id="274" r:id="rId4"/>
    <p:sldId id="288" r:id="rId5"/>
    <p:sldId id="291" r:id="rId6"/>
    <p:sldId id="293" r:id="rId7"/>
    <p:sldId id="292" r:id="rId8"/>
    <p:sldId id="29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1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92847-7C18-4B73-9547-B9B2D85EFBA1}"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779C9090-8499-4CE5-8176-84D47A18E987}">
      <dgm:prSet phldrT="[Text]"/>
      <dgm:spPr/>
      <dgm:t>
        <a:bodyPr/>
        <a:lstStyle/>
        <a:p>
          <a:r>
            <a:rPr lang="en-US" dirty="0" smtClean="0"/>
            <a:t>Immigration Regime Complex</a:t>
          </a:r>
          <a:endParaRPr lang="en-US" dirty="0"/>
        </a:p>
      </dgm:t>
    </dgm:pt>
    <dgm:pt modelId="{AD1AF878-A86B-4786-80A3-555E1FA12736}" type="parTrans" cxnId="{0F552BD4-7E93-4D4E-9361-75F82E13FF2B}">
      <dgm:prSet/>
      <dgm:spPr/>
      <dgm:t>
        <a:bodyPr/>
        <a:lstStyle/>
        <a:p>
          <a:endParaRPr lang="en-US"/>
        </a:p>
      </dgm:t>
    </dgm:pt>
    <dgm:pt modelId="{1BB24063-319C-4FED-8D6D-B7486C2507EC}" type="sibTrans" cxnId="{0F552BD4-7E93-4D4E-9361-75F82E13FF2B}">
      <dgm:prSet/>
      <dgm:spPr/>
      <dgm:t>
        <a:bodyPr/>
        <a:lstStyle/>
        <a:p>
          <a:endParaRPr lang="en-US"/>
        </a:p>
      </dgm:t>
    </dgm:pt>
    <dgm:pt modelId="{338EFED6-9D1C-46B8-8F08-49F123B83AC8}">
      <dgm:prSet phldrT="[Text]" custT="1"/>
      <dgm:spPr/>
      <dgm:t>
        <a:bodyPr/>
        <a:lstStyle/>
        <a:p>
          <a:r>
            <a:rPr lang="en-US" sz="2400" b="1" dirty="0" smtClean="0">
              <a:solidFill>
                <a:srgbClr val="FF0000"/>
              </a:solidFill>
            </a:rPr>
            <a:t>Int’l treaties</a:t>
          </a:r>
        </a:p>
        <a:p>
          <a:r>
            <a:rPr lang="en-US" sz="1600" dirty="0" smtClean="0"/>
            <a:t>- Convention on Refugees</a:t>
          </a:r>
        </a:p>
        <a:p>
          <a:r>
            <a:rPr lang="en-US" sz="1600" dirty="0" smtClean="0"/>
            <a:t>- Convention on Migrant Workers</a:t>
          </a:r>
        </a:p>
        <a:p>
          <a:r>
            <a:rPr lang="en-US" sz="1600" dirty="0" smtClean="0"/>
            <a:t>- Human Rights Conventions</a:t>
          </a:r>
        </a:p>
        <a:p>
          <a:r>
            <a:rPr lang="en-US" sz="1600" dirty="0" smtClean="0"/>
            <a:t>- High level dialogues</a:t>
          </a:r>
        </a:p>
      </dgm:t>
    </dgm:pt>
    <dgm:pt modelId="{3EC979A1-F2FE-4C70-A411-366B5C80112E}" type="parTrans" cxnId="{651AC07A-DE7B-4F22-9D8E-8B06007938D2}">
      <dgm:prSet/>
      <dgm:spPr/>
      <dgm:t>
        <a:bodyPr/>
        <a:lstStyle/>
        <a:p>
          <a:endParaRPr lang="en-US"/>
        </a:p>
      </dgm:t>
    </dgm:pt>
    <dgm:pt modelId="{FD6BBBEA-2683-48FE-A78E-321202767C5C}" type="sibTrans" cxnId="{651AC07A-DE7B-4F22-9D8E-8B06007938D2}">
      <dgm:prSet/>
      <dgm:spPr/>
      <dgm:t>
        <a:bodyPr/>
        <a:lstStyle/>
        <a:p>
          <a:endParaRPr lang="en-US"/>
        </a:p>
      </dgm:t>
    </dgm:pt>
    <dgm:pt modelId="{E4E08462-E726-4841-BBBA-ACDD0EA71B50}">
      <dgm:prSet phldrT="[Text]" custT="1"/>
      <dgm:spPr/>
      <dgm:t>
        <a:bodyPr/>
        <a:lstStyle/>
        <a:p>
          <a:r>
            <a:rPr lang="en-US" sz="2400" b="1" dirty="0" smtClean="0">
              <a:solidFill>
                <a:srgbClr val="FF0000"/>
              </a:solidFill>
            </a:rPr>
            <a:t>Regional treaties</a:t>
          </a:r>
        </a:p>
        <a:p>
          <a:r>
            <a:rPr lang="en-US" sz="1700" dirty="0" smtClean="0"/>
            <a:t>- European convention on Human Rights</a:t>
          </a:r>
        </a:p>
        <a:p>
          <a:r>
            <a:rPr lang="en-US" sz="1700" dirty="0" smtClean="0"/>
            <a:t>- EU policies on refugees</a:t>
          </a:r>
          <a:endParaRPr lang="en-US" sz="1700" dirty="0"/>
        </a:p>
      </dgm:t>
    </dgm:pt>
    <dgm:pt modelId="{90600445-6DC6-4E35-8260-FFB5D92D38EB}" type="parTrans" cxnId="{BD9ABAEA-9053-4057-AE5D-56A64031848E}">
      <dgm:prSet/>
      <dgm:spPr/>
      <dgm:t>
        <a:bodyPr/>
        <a:lstStyle/>
        <a:p>
          <a:endParaRPr lang="en-US"/>
        </a:p>
      </dgm:t>
    </dgm:pt>
    <dgm:pt modelId="{B4ADA258-0C58-4660-B221-84ABD3FCC57F}" type="sibTrans" cxnId="{BD9ABAEA-9053-4057-AE5D-56A64031848E}">
      <dgm:prSet/>
      <dgm:spPr/>
      <dgm:t>
        <a:bodyPr/>
        <a:lstStyle/>
        <a:p>
          <a:endParaRPr lang="en-US"/>
        </a:p>
      </dgm:t>
    </dgm:pt>
    <dgm:pt modelId="{44CF3B59-4785-4562-AA49-2BA20E59DC08}">
      <dgm:prSet phldrT="[Text]" custT="1"/>
      <dgm:spPr/>
      <dgm:t>
        <a:bodyPr/>
        <a:lstStyle/>
        <a:p>
          <a:r>
            <a:rPr lang="en-US" sz="1400" b="1" dirty="0" smtClean="0">
              <a:solidFill>
                <a:srgbClr val="FF0000"/>
              </a:solidFill>
            </a:rPr>
            <a:t>Non-State actors</a:t>
          </a:r>
        </a:p>
        <a:p>
          <a:r>
            <a:rPr lang="en-US" sz="1400" dirty="0" smtClean="0"/>
            <a:t>- Transnational NGO efforts (framing and action)</a:t>
          </a:r>
        </a:p>
        <a:p>
          <a:r>
            <a:rPr lang="en-US" sz="1400" dirty="0" smtClean="0"/>
            <a:t>- Within country NGO and individual actions</a:t>
          </a:r>
        </a:p>
        <a:p>
          <a:r>
            <a:rPr lang="en-US" sz="1400" dirty="0" smtClean="0"/>
            <a:t>- Smugglers efforts</a:t>
          </a:r>
          <a:endParaRPr lang="en-US" sz="1400" dirty="0"/>
        </a:p>
      </dgm:t>
    </dgm:pt>
    <dgm:pt modelId="{F4EA8950-AC24-4E07-A412-4708B4B86FDB}" type="parTrans" cxnId="{09ACD5AD-ACDC-4581-B82B-1FA7C348B83B}">
      <dgm:prSet/>
      <dgm:spPr/>
      <dgm:t>
        <a:bodyPr/>
        <a:lstStyle/>
        <a:p>
          <a:endParaRPr lang="en-US"/>
        </a:p>
      </dgm:t>
    </dgm:pt>
    <dgm:pt modelId="{CC51D1B2-F031-48CF-AE8A-105C8D8B00AB}" type="sibTrans" cxnId="{09ACD5AD-ACDC-4581-B82B-1FA7C348B83B}">
      <dgm:prSet/>
      <dgm:spPr/>
      <dgm:t>
        <a:bodyPr/>
        <a:lstStyle/>
        <a:p>
          <a:endParaRPr lang="en-US"/>
        </a:p>
      </dgm:t>
    </dgm:pt>
    <dgm:pt modelId="{83188067-4E3D-40CB-8B73-A1743886CB2B}">
      <dgm:prSet phldrT="[Text]" custT="1"/>
      <dgm:spPr/>
      <dgm:t>
        <a:bodyPr/>
        <a:lstStyle/>
        <a:p>
          <a:r>
            <a:rPr lang="en-US" sz="1400" b="1" dirty="0" smtClean="0">
              <a:solidFill>
                <a:srgbClr val="FF0000"/>
              </a:solidFill>
            </a:rPr>
            <a:t>National &amp; subnational policies</a:t>
          </a:r>
        </a:p>
        <a:p>
          <a:r>
            <a:rPr lang="en-US" sz="1400" dirty="0" smtClean="0"/>
            <a:t>- Migration policies of European states</a:t>
          </a:r>
        </a:p>
        <a:p>
          <a:r>
            <a:rPr lang="en-US" sz="1400" dirty="0" smtClean="0"/>
            <a:t>- US immigration policies</a:t>
          </a:r>
        </a:p>
        <a:p>
          <a:r>
            <a:rPr lang="en-US" sz="1400" dirty="0" smtClean="0"/>
            <a:t>- US governor’s statements</a:t>
          </a:r>
          <a:endParaRPr lang="en-US" sz="1400" dirty="0"/>
        </a:p>
      </dgm:t>
    </dgm:pt>
    <dgm:pt modelId="{A5B1CB95-E41C-4674-84D7-CC0927ABEF00}" type="parTrans" cxnId="{915BA0C1-AB58-4AD5-80A4-B2610E0B2234}">
      <dgm:prSet/>
      <dgm:spPr/>
      <dgm:t>
        <a:bodyPr/>
        <a:lstStyle/>
        <a:p>
          <a:endParaRPr lang="en-US"/>
        </a:p>
      </dgm:t>
    </dgm:pt>
    <dgm:pt modelId="{411B7A46-4811-4391-9EE5-3022AFEE4411}" type="sibTrans" cxnId="{915BA0C1-AB58-4AD5-80A4-B2610E0B2234}">
      <dgm:prSet/>
      <dgm:spPr/>
      <dgm:t>
        <a:bodyPr/>
        <a:lstStyle/>
        <a:p>
          <a:endParaRPr lang="en-US"/>
        </a:p>
      </dgm:t>
    </dgm:pt>
    <dgm:pt modelId="{02F33285-1472-4AAD-9526-803E8AC79BD5}" type="pres">
      <dgm:prSet presAssocID="{63F92847-7C18-4B73-9547-B9B2D85EFBA1}" presName="composite" presStyleCnt="0">
        <dgm:presLayoutVars>
          <dgm:chMax val="1"/>
          <dgm:dir/>
          <dgm:resizeHandles val="exact"/>
        </dgm:presLayoutVars>
      </dgm:prSet>
      <dgm:spPr/>
      <dgm:t>
        <a:bodyPr/>
        <a:lstStyle/>
        <a:p>
          <a:endParaRPr lang="en-US"/>
        </a:p>
      </dgm:t>
    </dgm:pt>
    <dgm:pt modelId="{AA18965C-E1B7-446A-9191-59C1718F8477}" type="pres">
      <dgm:prSet presAssocID="{63F92847-7C18-4B73-9547-B9B2D85EFBA1}" presName="radial" presStyleCnt="0">
        <dgm:presLayoutVars>
          <dgm:animLvl val="ctr"/>
        </dgm:presLayoutVars>
      </dgm:prSet>
      <dgm:spPr/>
    </dgm:pt>
    <dgm:pt modelId="{AC4D9D86-0D0D-45E1-A17E-59AFDB2C9BBE}" type="pres">
      <dgm:prSet presAssocID="{779C9090-8499-4CE5-8176-84D47A18E987}" presName="centerShape" presStyleLbl="vennNode1" presStyleIdx="0" presStyleCnt="5" custScaleX="159697" custScaleY="157074"/>
      <dgm:spPr/>
      <dgm:t>
        <a:bodyPr/>
        <a:lstStyle/>
        <a:p>
          <a:endParaRPr lang="en-US"/>
        </a:p>
      </dgm:t>
    </dgm:pt>
    <dgm:pt modelId="{344CB865-FE35-425E-9E15-C1F1BA439874}" type="pres">
      <dgm:prSet presAssocID="{338EFED6-9D1C-46B8-8F08-49F123B83AC8}" presName="node" presStyleLbl="vennNode1" presStyleIdx="1" presStyleCnt="5" custScaleX="587725" custScaleY="195421" custRadScaleRad="84184">
        <dgm:presLayoutVars>
          <dgm:bulletEnabled val="1"/>
        </dgm:presLayoutVars>
      </dgm:prSet>
      <dgm:spPr/>
      <dgm:t>
        <a:bodyPr/>
        <a:lstStyle/>
        <a:p>
          <a:endParaRPr lang="en-US"/>
        </a:p>
      </dgm:t>
    </dgm:pt>
    <dgm:pt modelId="{C4EF1E1B-EF3F-4FA0-9331-D60EFB114610}" type="pres">
      <dgm:prSet presAssocID="{E4E08462-E726-4841-BBBA-ACDD0EA71B50}" presName="node" presStyleLbl="vennNode1" presStyleIdx="2" presStyleCnt="5" custScaleX="481044" custScaleY="212931" custRadScaleRad="184611" custRadScaleInc="-600">
        <dgm:presLayoutVars>
          <dgm:bulletEnabled val="1"/>
        </dgm:presLayoutVars>
      </dgm:prSet>
      <dgm:spPr/>
      <dgm:t>
        <a:bodyPr/>
        <a:lstStyle/>
        <a:p>
          <a:endParaRPr lang="en-US"/>
        </a:p>
      </dgm:t>
    </dgm:pt>
    <dgm:pt modelId="{2C5DEE10-DE5D-4D8F-8D7F-F73CF12AAFC5}" type="pres">
      <dgm:prSet presAssocID="{44CF3B59-4785-4562-AA49-2BA20E59DC08}" presName="node" presStyleLbl="vennNode1" presStyleIdx="3" presStyleCnt="5" custScaleX="508707" custScaleY="231806" custRadScaleRad="78684">
        <dgm:presLayoutVars>
          <dgm:bulletEnabled val="1"/>
        </dgm:presLayoutVars>
      </dgm:prSet>
      <dgm:spPr/>
      <dgm:t>
        <a:bodyPr/>
        <a:lstStyle/>
        <a:p>
          <a:endParaRPr lang="en-US"/>
        </a:p>
      </dgm:t>
    </dgm:pt>
    <dgm:pt modelId="{B4CCF72B-52F8-42DB-9825-108EAAD2A52D}" type="pres">
      <dgm:prSet presAssocID="{83188067-4E3D-40CB-8B73-A1743886CB2B}" presName="node" presStyleLbl="vennNode1" presStyleIdx="4" presStyleCnt="5" custScaleX="468351" custScaleY="200412" custRadScaleRad="150280" custRadScaleInc="350">
        <dgm:presLayoutVars>
          <dgm:bulletEnabled val="1"/>
        </dgm:presLayoutVars>
      </dgm:prSet>
      <dgm:spPr/>
      <dgm:t>
        <a:bodyPr/>
        <a:lstStyle/>
        <a:p>
          <a:endParaRPr lang="en-US"/>
        </a:p>
      </dgm:t>
    </dgm:pt>
  </dgm:ptLst>
  <dgm:cxnLst>
    <dgm:cxn modelId="{BD9ABAEA-9053-4057-AE5D-56A64031848E}" srcId="{779C9090-8499-4CE5-8176-84D47A18E987}" destId="{E4E08462-E726-4841-BBBA-ACDD0EA71B50}" srcOrd="1" destOrd="0" parTransId="{90600445-6DC6-4E35-8260-FFB5D92D38EB}" sibTransId="{B4ADA258-0C58-4660-B221-84ABD3FCC57F}"/>
    <dgm:cxn modelId="{651AC07A-DE7B-4F22-9D8E-8B06007938D2}" srcId="{779C9090-8499-4CE5-8176-84D47A18E987}" destId="{338EFED6-9D1C-46B8-8F08-49F123B83AC8}" srcOrd="0" destOrd="0" parTransId="{3EC979A1-F2FE-4C70-A411-366B5C80112E}" sibTransId="{FD6BBBEA-2683-48FE-A78E-321202767C5C}"/>
    <dgm:cxn modelId="{0F552BD4-7E93-4D4E-9361-75F82E13FF2B}" srcId="{63F92847-7C18-4B73-9547-B9B2D85EFBA1}" destId="{779C9090-8499-4CE5-8176-84D47A18E987}" srcOrd="0" destOrd="0" parTransId="{AD1AF878-A86B-4786-80A3-555E1FA12736}" sibTransId="{1BB24063-319C-4FED-8D6D-B7486C2507EC}"/>
    <dgm:cxn modelId="{915BA0C1-AB58-4AD5-80A4-B2610E0B2234}" srcId="{779C9090-8499-4CE5-8176-84D47A18E987}" destId="{83188067-4E3D-40CB-8B73-A1743886CB2B}" srcOrd="3" destOrd="0" parTransId="{A5B1CB95-E41C-4674-84D7-CC0927ABEF00}" sibTransId="{411B7A46-4811-4391-9EE5-3022AFEE4411}"/>
    <dgm:cxn modelId="{9D3CDB7C-FA6E-4879-8BF8-54C55A395605}" type="presOf" srcId="{338EFED6-9D1C-46B8-8F08-49F123B83AC8}" destId="{344CB865-FE35-425E-9E15-C1F1BA439874}" srcOrd="0" destOrd="0" presId="urn:microsoft.com/office/officeart/2005/8/layout/radial3"/>
    <dgm:cxn modelId="{52BF9FC5-0158-41DD-BBAC-751C60CC8E71}" type="presOf" srcId="{63F92847-7C18-4B73-9547-B9B2D85EFBA1}" destId="{02F33285-1472-4AAD-9526-803E8AC79BD5}" srcOrd="0" destOrd="0" presId="urn:microsoft.com/office/officeart/2005/8/layout/radial3"/>
    <dgm:cxn modelId="{DFD7DE4F-5559-4905-BD38-335FB141F27D}" type="presOf" srcId="{779C9090-8499-4CE5-8176-84D47A18E987}" destId="{AC4D9D86-0D0D-45E1-A17E-59AFDB2C9BBE}" srcOrd="0" destOrd="0" presId="urn:microsoft.com/office/officeart/2005/8/layout/radial3"/>
    <dgm:cxn modelId="{4FA2BE26-B74F-404C-95C0-57A42B73CBEE}" type="presOf" srcId="{E4E08462-E726-4841-BBBA-ACDD0EA71B50}" destId="{C4EF1E1B-EF3F-4FA0-9331-D60EFB114610}" srcOrd="0" destOrd="0" presId="urn:microsoft.com/office/officeart/2005/8/layout/radial3"/>
    <dgm:cxn modelId="{09ACD5AD-ACDC-4581-B82B-1FA7C348B83B}" srcId="{779C9090-8499-4CE5-8176-84D47A18E987}" destId="{44CF3B59-4785-4562-AA49-2BA20E59DC08}" srcOrd="2" destOrd="0" parTransId="{F4EA8950-AC24-4E07-A412-4708B4B86FDB}" sibTransId="{CC51D1B2-F031-48CF-AE8A-105C8D8B00AB}"/>
    <dgm:cxn modelId="{3D333C3D-9A20-41F1-9B44-B9CBC356265A}" type="presOf" srcId="{44CF3B59-4785-4562-AA49-2BA20E59DC08}" destId="{2C5DEE10-DE5D-4D8F-8D7F-F73CF12AAFC5}" srcOrd="0" destOrd="0" presId="urn:microsoft.com/office/officeart/2005/8/layout/radial3"/>
    <dgm:cxn modelId="{117D0DA6-D135-4073-8942-390FFE3A4E17}" type="presOf" srcId="{83188067-4E3D-40CB-8B73-A1743886CB2B}" destId="{B4CCF72B-52F8-42DB-9825-108EAAD2A52D}" srcOrd="0" destOrd="0" presId="urn:microsoft.com/office/officeart/2005/8/layout/radial3"/>
    <dgm:cxn modelId="{E79C2394-DD1A-4F88-9F8F-5B8C154E5A32}" type="presParOf" srcId="{02F33285-1472-4AAD-9526-803E8AC79BD5}" destId="{AA18965C-E1B7-446A-9191-59C1718F8477}" srcOrd="0" destOrd="0" presId="urn:microsoft.com/office/officeart/2005/8/layout/radial3"/>
    <dgm:cxn modelId="{9CA0F9BD-809B-4B05-98AC-E0AEFD213F06}" type="presParOf" srcId="{AA18965C-E1B7-446A-9191-59C1718F8477}" destId="{AC4D9D86-0D0D-45E1-A17E-59AFDB2C9BBE}" srcOrd="0" destOrd="0" presId="urn:microsoft.com/office/officeart/2005/8/layout/radial3"/>
    <dgm:cxn modelId="{25F52B0D-16E8-4B59-B1E4-C51FA11B9DCD}" type="presParOf" srcId="{AA18965C-E1B7-446A-9191-59C1718F8477}" destId="{344CB865-FE35-425E-9E15-C1F1BA439874}" srcOrd="1" destOrd="0" presId="urn:microsoft.com/office/officeart/2005/8/layout/radial3"/>
    <dgm:cxn modelId="{6699A1D3-7FFB-490E-9966-6725B3BE6E84}" type="presParOf" srcId="{AA18965C-E1B7-446A-9191-59C1718F8477}" destId="{C4EF1E1B-EF3F-4FA0-9331-D60EFB114610}" srcOrd="2" destOrd="0" presId="urn:microsoft.com/office/officeart/2005/8/layout/radial3"/>
    <dgm:cxn modelId="{3BA4543F-F714-49E3-B2D2-31FEC7353B1D}" type="presParOf" srcId="{AA18965C-E1B7-446A-9191-59C1718F8477}" destId="{2C5DEE10-DE5D-4D8F-8D7F-F73CF12AAFC5}" srcOrd="3" destOrd="0" presId="urn:microsoft.com/office/officeart/2005/8/layout/radial3"/>
    <dgm:cxn modelId="{835B343E-D8A6-464D-9E24-FEFCFFCA9AA4}" type="presParOf" srcId="{AA18965C-E1B7-446A-9191-59C1718F8477}" destId="{B4CCF72B-52F8-42DB-9825-108EAAD2A52D}"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D9D86-0D0D-45E1-A17E-59AFDB2C9BBE}">
      <dsp:nvSpPr>
        <dsp:cNvPr id="0" name=""/>
        <dsp:cNvSpPr/>
      </dsp:nvSpPr>
      <dsp:spPr>
        <a:xfrm>
          <a:off x="2900013" y="955318"/>
          <a:ext cx="2382236" cy="234310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Immigration Regime Complex</a:t>
          </a:r>
          <a:endParaRPr lang="en-US" sz="2300" kern="1200" dirty="0"/>
        </a:p>
      </dsp:txBody>
      <dsp:txXfrm>
        <a:off x="3248883" y="1298458"/>
        <a:ext cx="1684496" cy="1656828"/>
      </dsp:txXfrm>
    </dsp:sp>
    <dsp:sp modelId="{344CB865-FE35-425E-9E15-C1F1BA439874}">
      <dsp:nvSpPr>
        <dsp:cNvPr id="0" name=""/>
        <dsp:cNvSpPr/>
      </dsp:nvSpPr>
      <dsp:spPr>
        <a:xfrm>
          <a:off x="1899325" y="-134401"/>
          <a:ext cx="4383613" cy="145756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rPr>
            <a:t>Int’l treaties</a:t>
          </a:r>
        </a:p>
        <a:p>
          <a:pPr lvl="0" algn="ctr" defTabSz="1066800">
            <a:lnSpc>
              <a:spcPct val="90000"/>
            </a:lnSpc>
            <a:spcBef>
              <a:spcPct val="0"/>
            </a:spcBef>
            <a:spcAft>
              <a:spcPct val="35000"/>
            </a:spcAft>
          </a:pPr>
          <a:r>
            <a:rPr lang="en-US" sz="1600" kern="1200" dirty="0" smtClean="0"/>
            <a:t>- Convention on Refugees</a:t>
          </a:r>
        </a:p>
        <a:p>
          <a:pPr lvl="0" algn="ctr" defTabSz="1066800">
            <a:lnSpc>
              <a:spcPct val="90000"/>
            </a:lnSpc>
            <a:spcBef>
              <a:spcPct val="0"/>
            </a:spcBef>
            <a:spcAft>
              <a:spcPct val="35000"/>
            </a:spcAft>
          </a:pPr>
          <a:r>
            <a:rPr lang="en-US" sz="1600" kern="1200" dirty="0" smtClean="0"/>
            <a:t>- Convention on Migrant Workers</a:t>
          </a:r>
        </a:p>
        <a:p>
          <a:pPr lvl="0" algn="ctr" defTabSz="1066800">
            <a:lnSpc>
              <a:spcPct val="90000"/>
            </a:lnSpc>
            <a:spcBef>
              <a:spcPct val="0"/>
            </a:spcBef>
            <a:spcAft>
              <a:spcPct val="35000"/>
            </a:spcAft>
          </a:pPr>
          <a:r>
            <a:rPr lang="en-US" sz="1600" kern="1200" dirty="0" smtClean="0"/>
            <a:t>- Human Rights Conventions</a:t>
          </a:r>
        </a:p>
        <a:p>
          <a:pPr lvl="0" algn="ctr" defTabSz="1066800">
            <a:lnSpc>
              <a:spcPct val="90000"/>
            </a:lnSpc>
            <a:spcBef>
              <a:spcPct val="0"/>
            </a:spcBef>
            <a:spcAft>
              <a:spcPct val="35000"/>
            </a:spcAft>
          </a:pPr>
          <a:r>
            <a:rPr lang="en-US" sz="1600" kern="1200" dirty="0" smtClean="0"/>
            <a:t>- High level dialogues</a:t>
          </a:r>
        </a:p>
      </dsp:txBody>
      <dsp:txXfrm>
        <a:off x="2541290" y="79055"/>
        <a:ext cx="3099683" cy="1030657"/>
      </dsp:txXfrm>
    </dsp:sp>
    <dsp:sp modelId="{C4EF1E1B-EF3F-4FA0-9331-D60EFB114610}">
      <dsp:nvSpPr>
        <dsp:cNvPr id="0" name=""/>
        <dsp:cNvSpPr/>
      </dsp:nvSpPr>
      <dsp:spPr>
        <a:xfrm>
          <a:off x="4641678" y="1301114"/>
          <a:ext cx="3587921" cy="158817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rPr>
            <a:t>Regional treaties</a:t>
          </a:r>
        </a:p>
        <a:p>
          <a:pPr lvl="0" algn="ctr" defTabSz="1066800">
            <a:lnSpc>
              <a:spcPct val="90000"/>
            </a:lnSpc>
            <a:spcBef>
              <a:spcPct val="0"/>
            </a:spcBef>
            <a:spcAft>
              <a:spcPct val="35000"/>
            </a:spcAft>
          </a:pPr>
          <a:r>
            <a:rPr lang="en-US" sz="1700" kern="1200" dirty="0" smtClean="0"/>
            <a:t>- European convention on Human Rights</a:t>
          </a:r>
        </a:p>
        <a:p>
          <a:pPr lvl="0" algn="ctr" defTabSz="1066800">
            <a:lnSpc>
              <a:spcPct val="90000"/>
            </a:lnSpc>
            <a:spcBef>
              <a:spcPct val="0"/>
            </a:spcBef>
            <a:spcAft>
              <a:spcPct val="35000"/>
            </a:spcAft>
          </a:pPr>
          <a:r>
            <a:rPr lang="en-US" sz="1700" kern="1200" dirty="0" smtClean="0"/>
            <a:t>- EU policies on refugees</a:t>
          </a:r>
          <a:endParaRPr lang="en-US" sz="1700" kern="1200" dirty="0"/>
        </a:p>
      </dsp:txBody>
      <dsp:txXfrm>
        <a:off x="5167117" y="1533696"/>
        <a:ext cx="2537043" cy="1123006"/>
      </dsp:txXfrm>
    </dsp:sp>
    <dsp:sp modelId="{2C5DEE10-DE5D-4D8F-8D7F-F73CF12AAFC5}">
      <dsp:nvSpPr>
        <dsp:cNvPr id="0" name=""/>
        <dsp:cNvSpPr/>
      </dsp:nvSpPr>
      <dsp:spPr>
        <a:xfrm>
          <a:off x="2194007" y="2694765"/>
          <a:ext cx="3794248" cy="172895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0000"/>
              </a:solidFill>
            </a:rPr>
            <a:t>Non-State actors</a:t>
          </a:r>
        </a:p>
        <a:p>
          <a:pPr lvl="0" algn="ctr" defTabSz="622300">
            <a:lnSpc>
              <a:spcPct val="90000"/>
            </a:lnSpc>
            <a:spcBef>
              <a:spcPct val="0"/>
            </a:spcBef>
            <a:spcAft>
              <a:spcPct val="35000"/>
            </a:spcAft>
          </a:pPr>
          <a:r>
            <a:rPr lang="en-US" sz="1400" kern="1200" dirty="0" smtClean="0"/>
            <a:t>- Transnational NGO efforts (framing and action)</a:t>
          </a:r>
        </a:p>
        <a:p>
          <a:pPr lvl="0" algn="ctr" defTabSz="622300">
            <a:lnSpc>
              <a:spcPct val="90000"/>
            </a:lnSpc>
            <a:spcBef>
              <a:spcPct val="0"/>
            </a:spcBef>
            <a:spcAft>
              <a:spcPct val="35000"/>
            </a:spcAft>
          </a:pPr>
          <a:r>
            <a:rPr lang="en-US" sz="1400" kern="1200" dirty="0" smtClean="0"/>
            <a:t>- Within country NGO and individual actions</a:t>
          </a:r>
        </a:p>
        <a:p>
          <a:pPr lvl="0" algn="ctr" defTabSz="622300">
            <a:lnSpc>
              <a:spcPct val="90000"/>
            </a:lnSpc>
            <a:spcBef>
              <a:spcPct val="0"/>
            </a:spcBef>
            <a:spcAft>
              <a:spcPct val="35000"/>
            </a:spcAft>
          </a:pPr>
          <a:r>
            <a:rPr lang="en-US" sz="1400" kern="1200" dirty="0" smtClean="0"/>
            <a:t>- Smugglers efforts</a:t>
          </a:r>
          <a:endParaRPr lang="en-US" sz="1400" kern="1200" dirty="0"/>
        </a:p>
      </dsp:txBody>
      <dsp:txXfrm>
        <a:off x="2749662" y="2947964"/>
        <a:ext cx="2682938" cy="1222553"/>
      </dsp:txXfrm>
    </dsp:sp>
    <dsp:sp modelId="{B4CCF72B-52F8-42DB-9825-108EAAD2A52D}">
      <dsp:nvSpPr>
        <dsp:cNvPr id="0" name=""/>
        <dsp:cNvSpPr/>
      </dsp:nvSpPr>
      <dsp:spPr>
        <a:xfrm>
          <a:off x="0" y="1364434"/>
          <a:ext cx="3493249" cy="149479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0000"/>
              </a:solidFill>
            </a:rPr>
            <a:t>National &amp; subnational policies</a:t>
          </a:r>
        </a:p>
        <a:p>
          <a:pPr lvl="0" algn="ctr" defTabSz="622300">
            <a:lnSpc>
              <a:spcPct val="90000"/>
            </a:lnSpc>
            <a:spcBef>
              <a:spcPct val="0"/>
            </a:spcBef>
            <a:spcAft>
              <a:spcPct val="35000"/>
            </a:spcAft>
          </a:pPr>
          <a:r>
            <a:rPr lang="en-US" sz="1400" kern="1200" dirty="0" smtClean="0"/>
            <a:t>- Migration policies of European states</a:t>
          </a:r>
        </a:p>
        <a:p>
          <a:pPr lvl="0" algn="ctr" defTabSz="622300">
            <a:lnSpc>
              <a:spcPct val="90000"/>
            </a:lnSpc>
            <a:spcBef>
              <a:spcPct val="0"/>
            </a:spcBef>
            <a:spcAft>
              <a:spcPct val="35000"/>
            </a:spcAft>
          </a:pPr>
          <a:r>
            <a:rPr lang="en-US" sz="1400" kern="1200" dirty="0" smtClean="0"/>
            <a:t>- US immigration policies</a:t>
          </a:r>
        </a:p>
        <a:p>
          <a:pPr lvl="0" algn="ctr" defTabSz="622300">
            <a:lnSpc>
              <a:spcPct val="90000"/>
            </a:lnSpc>
            <a:spcBef>
              <a:spcPct val="0"/>
            </a:spcBef>
            <a:spcAft>
              <a:spcPct val="35000"/>
            </a:spcAft>
          </a:pPr>
          <a:r>
            <a:rPr lang="en-US" sz="1400" kern="1200" dirty="0" smtClean="0"/>
            <a:t>- US governor’s statements</a:t>
          </a:r>
          <a:endParaRPr lang="en-US" sz="1400" kern="1200" dirty="0"/>
        </a:p>
      </dsp:txBody>
      <dsp:txXfrm>
        <a:off x="511574" y="1583342"/>
        <a:ext cx="2470101" cy="1056979"/>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AB5B9E-96E7-4573-B742-ED081C751A27}" type="datetimeFigureOut">
              <a:rPr lang="en-US" smtClean="0"/>
              <a:t>11/12/2018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765362-F5E1-4208-B2E2-E89FA875FDD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B5B9E-96E7-4573-B742-ED081C751A27}"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B5B9E-96E7-4573-B742-ED081C751A27}"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B5B9E-96E7-4573-B742-ED081C751A27}"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AB5B9E-96E7-4573-B742-ED081C751A27}"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65362-F5E1-4208-B2E2-E89FA875FDD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AB5B9E-96E7-4573-B742-ED081C751A27}"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AB5B9E-96E7-4573-B742-ED081C751A27}"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AB5B9E-96E7-4573-B742-ED081C751A27}"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B5B9E-96E7-4573-B742-ED081C751A27}"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AB5B9E-96E7-4573-B742-ED081C751A27}"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65362-F5E1-4208-B2E2-E89FA875FD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AB5B9E-96E7-4573-B742-ED081C751A27}"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765362-F5E1-4208-B2E2-E89FA875FDD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AB5B9E-96E7-4573-B742-ED081C751A27}" type="datetimeFigureOut">
              <a:rPr lang="en-US" smtClean="0"/>
              <a:t>11/12/2018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765362-F5E1-4208-B2E2-E89FA875FDD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PROCESSES </a:t>
            </a:r>
            <a:r>
              <a:rPr lang="en-US" dirty="0" smtClean="0"/>
              <a:t>of </a:t>
            </a:r>
            <a:br>
              <a:rPr lang="en-US" dirty="0" smtClean="0"/>
            </a:br>
            <a:r>
              <a:rPr lang="en-US" dirty="0" smtClean="0"/>
              <a:t>Institutional Influence</a:t>
            </a:r>
            <a:endParaRPr lang="en-US" dirty="0"/>
          </a:p>
        </p:txBody>
      </p:sp>
      <p:sp>
        <p:nvSpPr>
          <p:cNvPr id="3" name="Content Placeholder 2"/>
          <p:cNvSpPr>
            <a:spLocks noGrp="1"/>
          </p:cNvSpPr>
          <p:nvPr>
            <p:ph idx="1"/>
          </p:nvPr>
        </p:nvSpPr>
        <p:spPr/>
        <p:txBody>
          <a:bodyPr/>
          <a:lstStyle/>
          <a:p>
            <a:r>
              <a:rPr lang="en-US" dirty="0" smtClean="0"/>
              <a:t>Interdependent cooperation</a:t>
            </a:r>
          </a:p>
          <a:p>
            <a:r>
              <a:rPr lang="en-US" dirty="0" smtClean="0"/>
              <a:t>Rule-following behavior</a:t>
            </a:r>
          </a:p>
          <a:p>
            <a:r>
              <a:rPr lang="en-US" dirty="0" smtClean="0"/>
              <a:t>Coercion</a:t>
            </a:r>
          </a:p>
          <a:p>
            <a:r>
              <a:rPr lang="en-US" dirty="0" smtClean="0"/>
              <a:t>Managing capacity problems</a:t>
            </a:r>
          </a:p>
          <a:p>
            <a:r>
              <a:rPr lang="en-US" dirty="0" smtClean="0"/>
              <a:t>Positive incentives</a:t>
            </a:r>
          </a:p>
          <a:p>
            <a:r>
              <a:rPr lang="en-US" dirty="0" smtClean="0"/>
              <a:t>Uses of information</a:t>
            </a:r>
          </a:p>
          <a:p>
            <a:r>
              <a:rPr lang="en-US" dirty="0" smtClean="0"/>
              <a:t>Norms and their influence</a:t>
            </a:r>
            <a:endParaRPr lang="en-US" dirty="0"/>
          </a:p>
        </p:txBody>
      </p:sp>
    </p:spTree>
    <p:extLst>
      <p:ext uri="{BB962C8B-B14F-4D97-AF65-F5344CB8AC3E}">
        <p14:creationId xmlns:p14="http://schemas.microsoft.com/office/powerpoint/2010/main" val="80723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a:t>
            </a:r>
            <a:r>
              <a:rPr lang="en-US" dirty="0" smtClean="0"/>
              <a:t>rights:</a:t>
            </a:r>
            <a:br>
              <a:rPr lang="en-US" dirty="0" smtClean="0"/>
            </a:br>
            <a:r>
              <a:rPr lang="en-US" dirty="0" smtClean="0"/>
              <a:t>Nature </a:t>
            </a:r>
            <a:r>
              <a:rPr lang="en-US" dirty="0"/>
              <a:t>of problem</a:t>
            </a:r>
          </a:p>
        </p:txBody>
      </p:sp>
      <p:sp>
        <p:nvSpPr>
          <p:cNvPr id="3" name="Content Placeholder 2"/>
          <p:cNvSpPr>
            <a:spLocks noGrp="1"/>
          </p:cNvSpPr>
          <p:nvPr>
            <p:ph idx="1"/>
          </p:nvPr>
        </p:nvSpPr>
        <p:spPr>
          <a:xfrm>
            <a:off x="457200" y="1935480"/>
            <a:ext cx="8229600" cy="4770120"/>
          </a:xfrm>
        </p:spPr>
        <p:txBody>
          <a:bodyPr>
            <a:normAutofit/>
          </a:bodyPr>
          <a:lstStyle/>
          <a:p>
            <a:r>
              <a:rPr lang="en-US" dirty="0" smtClean="0"/>
              <a:t>Norms: behaviors some </a:t>
            </a:r>
            <a:r>
              <a:rPr lang="en-US" dirty="0"/>
              <a:t>states view as morally </a:t>
            </a:r>
            <a:r>
              <a:rPr lang="en-US" dirty="0" smtClean="0"/>
              <a:t>wrong even though violations have no direct/material effects on them</a:t>
            </a:r>
          </a:p>
          <a:p>
            <a:r>
              <a:rPr lang="en-US" dirty="0" smtClean="0"/>
              <a:t>Capacity issues</a:t>
            </a:r>
          </a:p>
          <a:p>
            <a:pPr lvl="1"/>
            <a:r>
              <a:rPr lang="en-US" dirty="0"/>
              <a:t>Civil and political </a:t>
            </a:r>
            <a:r>
              <a:rPr lang="en-US" dirty="0" smtClean="0"/>
              <a:t>rights: all </a:t>
            </a:r>
            <a:r>
              <a:rPr lang="en-US" dirty="0"/>
              <a:t>states can </a:t>
            </a:r>
            <a:r>
              <a:rPr lang="en-US" dirty="0" smtClean="0"/>
              <a:t>comply</a:t>
            </a:r>
          </a:p>
          <a:p>
            <a:pPr lvl="1"/>
            <a:r>
              <a:rPr lang="en-US" dirty="0"/>
              <a:t>Economic, cultural, social </a:t>
            </a:r>
            <a:r>
              <a:rPr lang="en-US" dirty="0" smtClean="0"/>
              <a:t>rights</a:t>
            </a:r>
            <a:r>
              <a:rPr lang="en-US" dirty="0"/>
              <a:t>: </a:t>
            </a:r>
            <a:r>
              <a:rPr lang="en-US" dirty="0" smtClean="0"/>
              <a:t>all </a:t>
            </a:r>
            <a:r>
              <a:rPr lang="en-US" dirty="0"/>
              <a:t>states cannot necessarily </a:t>
            </a:r>
            <a:r>
              <a:rPr lang="en-US" dirty="0" smtClean="0"/>
              <a:t>comply</a:t>
            </a:r>
          </a:p>
          <a:p>
            <a:r>
              <a:rPr lang="en-US" dirty="0" smtClean="0"/>
              <a:t>Incentives to </a:t>
            </a:r>
            <a:r>
              <a:rPr lang="en-US" dirty="0"/>
              <a:t>violate </a:t>
            </a:r>
            <a:r>
              <a:rPr lang="en-US" dirty="0" smtClean="0"/>
              <a:t>may </a:t>
            </a:r>
            <a:r>
              <a:rPr lang="en-US" dirty="0"/>
              <a:t>be quite high </a:t>
            </a:r>
            <a:r>
              <a:rPr lang="en-US" dirty="0" smtClean="0"/>
              <a:t>(e.g., torture)</a:t>
            </a:r>
          </a:p>
          <a:p>
            <a:r>
              <a:rPr lang="en-US" dirty="0" smtClean="0"/>
              <a:t>Inherent transparency: varies across issues</a:t>
            </a:r>
          </a:p>
          <a:p>
            <a:r>
              <a:rPr lang="en-US" dirty="0" smtClean="0"/>
              <a:t>Response incentives: generally low</a:t>
            </a:r>
            <a:endParaRPr lang="en-US" dirty="0"/>
          </a:p>
        </p:txBody>
      </p:sp>
    </p:spTree>
    <p:extLst>
      <p:ext uri="{BB962C8B-B14F-4D97-AF65-F5344CB8AC3E}">
        <p14:creationId xmlns:p14="http://schemas.microsoft.com/office/powerpoint/2010/main" val="2104582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Rights Institutions</a:t>
            </a:r>
            <a:br>
              <a:rPr lang="en-US" dirty="0"/>
            </a:br>
            <a:r>
              <a:rPr lang="en-US" i="1" dirty="0" smtClean="0"/>
              <a:t>Processes</a:t>
            </a:r>
            <a:r>
              <a:rPr lang="en-US" dirty="0" smtClean="0"/>
              <a:t> of </a:t>
            </a:r>
            <a:r>
              <a:rPr lang="en-US" dirty="0"/>
              <a:t>Influence (</a:t>
            </a:r>
            <a:r>
              <a:rPr lang="en-US" dirty="0" err="1"/>
              <a:t>Neumayer</a:t>
            </a:r>
            <a:r>
              <a:rPr lang="en-US" dirty="0"/>
              <a:t>)</a:t>
            </a:r>
          </a:p>
        </p:txBody>
      </p:sp>
      <p:sp>
        <p:nvSpPr>
          <p:cNvPr id="3" name="Content Placeholder 2"/>
          <p:cNvSpPr>
            <a:spLocks noGrp="1"/>
          </p:cNvSpPr>
          <p:nvPr>
            <p:ph idx="1"/>
          </p:nvPr>
        </p:nvSpPr>
        <p:spPr/>
        <p:txBody>
          <a:bodyPr>
            <a:normAutofit/>
          </a:bodyPr>
          <a:lstStyle/>
          <a:p>
            <a:r>
              <a:rPr lang="en-US" b="1" i="1" u="sng" dirty="0" smtClean="0"/>
              <a:t>Unlikely</a:t>
            </a:r>
            <a:r>
              <a:rPr lang="en-US" dirty="0" smtClean="0"/>
              <a:t> processes of institutional influence</a:t>
            </a:r>
          </a:p>
          <a:p>
            <a:pPr lvl="1"/>
            <a:r>
              <a:rPr lang="en-US" dirty="0" smtClean="0"/>
              <a:t>Strong states enforce on weak (except they don’t)</a:t>
            </a:r>
          </a:p>
          <a:p>
            <a:pPr lvl="1"/>
            <a:r>
              <a:rPr lang="en-US" dirty="0" smtClean="0"/>
              <a:t>All states enforce (but no incentives to do so)</a:t>
            </a:r>
          </a:p>
          <a:p>
            <a:pPr lvl="1"/>
            <a:r>
              <a:rPr lang="en-US" dirty="0" smtClean="0"/>
              <a:t>States could provide assistance (but incapacity is rarely plausible explanation)</a:t>
            </a:r>
          </a:p>
          <a:p>
            <a:pPr lvl="1"/>
            <a:r>
              <a:rPr lang="en-US" dirty="0" smtClean="0"/>
              <a:t>Social conformity (but strong counter-reasons)</a:t>
            </a:r>
          </a:p>
          <a:p>
            <a:r>
              <a:rPr lang="en-US" b="1" i="1" u="sng" dirty="0" smtClean="0"/>
              <a:t>Likely</a:t>
            </a:r>
            <a:r>
              <a:rPr lang="en-US" dirty="0" smtClean="0"/>
              <a:t> processes</a:t>
            </a:r>
          </a:p>
          <a:p>
            <a:pPr lvl="1"/>
            <a:r>
              <a:rPr lang="en-US" dirty="0" smtClean="0"/>
              <a:t>Democratic processes of domestic critics</a:t>
            </a:r>
          </a:p>
          <a:p>
            <a:pPr lvl="1"/>
            <a:r>
              <a:rPr lang="en-US" dirty="0" smtClean="0"/>
              <a:t>But also require active and allowed civil society</a:t>
            </a:r>
            <a:endParaRPr lang="en-US" dirty="0"/>
          </a:p>
        </p:txBody>
      </p:sp>
    </p:spTree>
    <p:extLst>
      <p:ext uri="{BB962C8B-B14F-4D97-AF65-F5344CB8AC3E}">
        <p14:creationId xmlns:p14="http://schemas.microsoft.com/office/powerpoint/2010/main" val="190761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610600" cy="1143000"/>
          </a:xfrm>
        </p:spPr>
        <p:txBody>
          <a:bodyPr>
            <a:normAutofit fontScale="90000"/>
          </a:bodyPr>
          <a:lstStyle/>
          <a:p>
            <a:r>
              <a:rPr lang="en-US" dirty="0"/>
              <a:t>Human Rights Institutions</a:t>
            </a:r>
            <a:br>
              <a:rPr lang="en-US" dirty="0"/>
            </a:br>
            <a:r>
              <a:rPr lang="en-US" i="1" dirty="0" smtClean="0"/>
              <a:t>Conditions</a:t>
            </a:r>
            <a:r>
              <a:rPr lang="en-US" dirty="0" smtClean="0"/>
              <a:t> of </a:t>
            </a:r>
            <a:r>
              <a:rPr lang="en-US" dirty="0"/>
              <a:t>Influence </a:t>
            </a:r>
            <a:r>
              <a:rPr lang="en-US" dirty="0" smtClean="0"/>
              <a:t>(</a:t>
            </a:r>
            <a:r>
              <a:rPr lang="en-US" dirty="0" err="1" smtClean="0"/>
              <a:t>Neumayer</a:t>
            </a:r>
            <a:r>
              <a:rPr lang="en-US" dirty="0" smtClean="0"/>
              <a:t>)</a:t>
            </a:r>
            <a:endParaRPr lang="en-US" dirty="0"/>
          </a:p>
        </p:txBody>
      </p:sp>
      <p:sp>
        <p:nvSpPr>
          <p:cNvPr id="3" name="Content Placeholder 2"/>
          <p:cNvSpPr>
            <a:spLocks noGrp="1"/>
          </p:cNvSpPr>
          <p:nvPr>
            <p:ph idx="1"/>
          </p:nvPr>
        </p:nvSpPr>
        <p:spPr/>
        <p:txBody>
          <a:bodyPr/>
          <a:lstStyle/>
          <a:p>
            <a:r>
              <a:rPr lang="en-US" dirty="0" smtClean="0"/>
              <a:t>Influence depends on characteristics of countries (a la Brown Weiss and Jacobson)</a:t>
            </a:r>
          </a:p>
          <a:p>
            <a:pPr lvl="1"/>
            <a:r>
              <a:rPr lang="en-US" dirty="0" smtClean="0"/>
              <a:t>HR </a:t>
            </a:r>
            <a:r>
              <a:rPr lang="en-US" dirty="0"/>
              <a:t>treaties make a difference for democratic countries with a strong civil society but not for other countries.  Thus, have two different kinds of member countries and influence depends on which kind of member is involved. </a:t>
            </a:r>
            <a:endParaRPr lang="en-US" dirty="0" smtClean="0"/>
          </a:p>
          <a:p>
            <a:pPr lvl="1"/>
            <a:r>
              <a:rPr lang="en-US" dirty="0"/>
              <a:t>“For treaty ratification to work, there must be conditions for domestic groups, parties, and individuals and for civil society to persuade, convince, and perhaps pressure governments into translating the formal promise of better human rights protection into actual reality</a:t>
            </a:r>
            <a:r>
              <a:rPr lang="en-US" dirty="0" smtClean="0"/>
              <a:t>.”</a:t>
            </a:r>
            <a:endParaRPr lang="en-US" dirty="0"/>
          </a:p>
        </p:txBody>
      </p:sp>
    </p:spTree>
    <p:extLst>
      <p:ext uri="{BB962C8B-B14F-4D97-AF65-F5344CB8AC3E}">
        <p14:creationId xmlns:p14="http://schemas.microsoft.com/office/powerpoint/2010/main" val="2120333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determinants of institutional influence</a:t>
            </a:r>
            <a:endParaRPr lang="en-US" dirty="0"/>
          </a:p>
        </p:txBody>
      </p:sp>
      <p:sp>
        <p:nvSpPr>
          <p:cNvPr id="3" name="Content Placeholder 2"/>
          <p:cNvSpPr>
            <a:spLocks noGrp="1"/>
          </p:cNvSpPr>
          <p:nvPr>
            <p:ph idx="1"/>
          </p:nvPr>
        </p:nvSpPr>
        <p:spPr/>
        <p:txBody>
          <a:bodyPr/>
          <a:lstStyle/>
          <a:p>
            <a:r>
              <a:rPr lang="en-US" dirty="0" smtClean="0"/>
              <a:t>How does </a:t>
            </a:r>
            <a:r>
              <a:rPr lang="en-US" b="1" i="1" dirty="0" smtClean="0"/>
              <a:t>problem structure </a:t>
            </a:r>
            <a:r>
              <a:rPr lang="en-US" dirty="0" smtClean="0"/>
              <a:t>increase or decrease the influence of human rights institutions?</a:t>
            </a:r>
          </a:p>
          <a:p>
            <a:r>
              <a:rPr lang="en-US" dirty="0"/>
              <a:t>How does </a:t>
            </a:r>
            <a:r>
              <a:rPr lang="en-US" b="1" i="1" dirty="0" smtClean="0"/>
              <a:t>institutional design </a:t>
            </a:r>
            <a:r>
              <a:rPr lang="en-US" dirty="0" smtClean="0"/>
              <a:t>increase </a:t>
            </a:r>
            <a:r>
              <a:rPr lang="en-US" dirty="0"/>
              <a:t>or decrease the influence of human rights institutions</a:t>
            </a:r>
            <a:r>
              <a:rPr lang="en-US" dirty="0" smtClean="0"/>
              <a:t>?</a:t>
            </a:r>
            <a:endParaRPr lang="en-US" dirty="0"/>
          </a:p>
        </p:txBody>
      </p:sp>
    </p:spTree>
    <p:extLst>
      <p:ext uri="{BB962C8B-B14F-4D97-AF65-F5344CB8AC3E}">
        <p14:creationId xmlns:p14="http://schemas.microsoft.com/office/powerpoint/2010/main" val="363465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“Regime complexes”:</a:t>
            </a:r>
            <a:br>
              <a:rPr lang="en-US" dirty="0"/>
            </a:br>
            <a:r>
              <a:rPr lang="en-US" dirty="0"/>
              <a:t>The Immigration Regime Complex</a:t>
            </a:r>
          </a:p>
        </p:txBody>
      </p:sp>
      <p:sp>
        <p:nvSpPr>
          <p:cNvPr id="3" name="Content Placeholder 2"/>
          <p:cNvSpPr>
            <a:spLocks noGrp="1"/>
          </p:cNvSpPr>
          <p:nvPr>
            <p:ph idx="1"/>
          </p:nvPr>
        </p:nvSpPr>
        <p:spPr/>
        <p:txBody>
          <a:bodyPr/>
          <a:lstStyle/>
          <a:p>
            <a:r>
              <a:rPr lang="en-US" dirty="0" smtClean="0"/>
              <a:t>Defined: “multilayered </a:t>
            </a:r>
            <a:r>
              <a:rPr lang="en-US" dirty="0"/>
              <a:t>system of governance </a:t>
            </a:r>
            <a:r>
              <a:rPr lang="en-US" dirty="0" smtClean="0"/>
              <a:t>arrangements” </a:t>
            </a:r>
            <a:r>
              <a:rPr lang="en-US" dirty="0"/>
              <a:t>(</a:t>
            </a:r>
            <a:r>
              <a:rPr lang="en-US" dirty="0" err="1"/>
              <a:t>Lahav</a:t>
            </a:r>
            <a:r>
              <a:rPr lang="en-US" dirty="0"/>
              <a:t> and </a:t>
            </a:r>
            <a:r>
              <a:rPr lang="en-US" dirty="0" err="1"/>
              <a:t>Lavenex</a:t>
            </a:r>
            <a:r>
              <a:rPr lang="en-US" dirty="0"/>
              <a:t>, 2012, 758). </a:t>
            </a:r>
          </a:p>
          <a:p>
            <a:r>
              <a:rPr lang="en-US" dirty="0" smtClean="0"/>
              <a:t>International governance </a:t>
            </a:r>
            <a:r>
              <a:rPr lang="en-US" dirty="0"/>
              <a:t>of an issue </a:t>
            </a:r>
            <a:r>
              <a:rPr lang="en-US" b="1" i="1" u="sng" dirty="0"/>
              <a:t>emerges</a:t>
            </a:r>
            <a:r>
              <a:rPr lang="en-US" dirty="0"/>
              <a:t> from efforts at multiple </a:t>
            </a:r>
            <a:r>
              <a:rPr lang="en-US" dirty="0" smtClean="0"/>
              <a:t>levels, not just a single international institution. </a:t>
            </a:r>
          </a:p>
          <a:p>
            <a:pPr lvl="1"/>
            <a:r>
              <a:rPr lang="en-US" dirty="0" smtClean="0"/>
              <a:t>International level: various treaties, not just one</a:t>
            </a:r>
          </a:p>
          <a:p>
            <a:pPr lvl="1"/>
            <a:r>
              <a:rPr lang="en-US" dirty="0" smtClean="0"/>
              <a:t>Regional levels: EU cooperation differs from int’l </a:t>
            </a:r>
          </a:p>
          <a:p>
            <a:pPr lvl="1"/>
            <a:r>
              <a:rPr lang="en-US" dirty="0" smtClean="0"/>
              <a:t>National/subnational policies: national emigration/immigration rules, provinces and state rules</a:t>
            </a:r>
          </a:p>
          <a:p>
            <a:pPr lvl="1"/>
            <a:r>
              <a:rPr lang="en-US" dirty="0" smtClean="0"/>
              <a:t>NGO and private actions</a:t>
            </a:r>
            <a:endParaRPr lang="en-US" dirty="0"/>
          </a:p>
        </p:txBody>
      </p:sp>
    </p:spTree>
    <p:extLst>
      <p:ext uri="{BB962C8B-B14F-4D97-AF65-F5344CB8AC3E}">
        <p14:creationId xmlns:p14="http://schemas.microsoft.com/office/powerpoint/2010/main" val="1500925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“Regime complexes”:</a:t>
            </a:r>
            <a:br>
              <a:rPr lang="en-US" dirty="0" smtClean="0"/>
            </a:br>
            <a:r>
              <a:rPr lang="en-US" dirty="0" smtClean="0"/>
              <a:t>The Immigration Regime Complex</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917659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702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Immigration issue:</a:t>
            </a:r>
            <a:br>
              <a:rPr lang="en-US" dirty="0" smtClean="0"/>
            </a:br>
            <a:r>
              <a:rPr lang="en-US" dirty="0" smtClean="0"/>
              <a:t>Discuss what can we say about this</a:t>
            </a:r>
            <a:endParaRPr lang="en-US" dirty="0"/>
          </a:p>
        </p:txBody>
      </p:sp>
      <p:sp>
        <p:nvSpPr>
          <p:cNvPr id="3" name="Content Placeholder 2"/>
          <p:cNvSpPr>
            <a:spLocks noGrp="1"/>
          </p:cNvSpPr>
          <p:nvPr>
            <p:ph idx="1"/>
          </p:nvPr>
        </p:nvSpPr>
        <p:spPr/>
        <p:txBody>
          <a:bodyPr/>
          <a:lstStyle/>
          <a:p>
            <a:r>
              <a:rPr lang="en-US" dirty="0" smtClean="0"/>
              <a:t>Concepts from class that help us understand it</a:t>
            </a:r>
            <a:endParaRPr lang="en-US" dirty="0"/>
          </a:p>
        </p:txBody>
      </p:sp>
    </p:spTree>
    <p:extLst>
      <p:ext uri="{BB962C8B-B14F-4D97-AF65-F5344CB8AC3E}">
        <p14:creationId xmlns:p14="http://schemas.microsoft.com/office/powerpoint/2010/main" val="3025957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447</Words>
  <Application>Microsoft Office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Constantia</vt:lpstr>
      <vt:lpstr>Wingdings 2</vt:lpstr>
      <vt:lpstr>Flow</vt:lpstr>
      <vt:lpstr>PROCESSES of  Institutional Influence</vt:lpstr>
      <vt:lpstr>Human rights: Nature of problem</vt:lpstr>
      <vt:lpstr>Human Rights Institutions Processes of Influence (Neumayer)</vt:lpstr>
      <vt:lpstr>Human Rights Institutions Conditions of Influence (Neumayer)</vt:lpstr>
      <vt:lpstr>Discussion: determinants of institutional influence</vt:lpstr>
      <vt:lpstr>“Regime complexes”: The Immigration Regime Complex</vt:lpstr>
      <vt:lpstr>“Regime complexes”: The Immigration Regime Complex</vt:lpstr>
      <vt:lpstr>Immigration issue: Discuss what can we say about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B. Mitchell</dc:creator>
  <cp:lastModifiedBy>Ronald Mitchell</cp:lastModifiedBy>
  <cp:revision>85</cp:revision>
  <dcterms:created xsi:type="dcterms:W3CDTF">2011-11-17T16:01:00Z</dcterms:created>
  <dcterms:modified xsi:type="dcterms:W3CDTF">2018-11-13T01:35:00Z</dcterms:modified>
</cp:coreProperties>
</file>