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8C7560-9933-4D55-8304-3590374A9E2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04D830-ACAE-4937-8765-10B25629CCE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Course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fill out the course evaluation for this course – I value your feedback on the course and future students will benefit from the feedback you provide.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Thanks very much</a:t>
            </a:r>
          </a:p>
          <a:p>
            <a:pPr marL="0" indent="0" algn="ctr">
              <a:buNone/>
            </a:pPr>
            <a:r>
              <a:rPr lang="en-US" sz="3600" dirty="0" smtClean="0"/>
              <a:t>for doing your Course Evaluation!!!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550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Review</a:t>
            </a:r>
            <a:br>
              <a:rPr lang="en-US" dirty="0" smtClean="0"/>
            </a:br>
            <a:r>
              <a:rPr lang="en-US" dirty="0" smtClean="0"/>
              <a:t>for Final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Structure</a:t>
            </a:r>
            <a:br>
              <a:rPr lang="en-US" dirty="0"/>
            </a:br>
            <a:r>
              <a:rPr lang="en-US" sz="4000" dirty="0"/>
              <a:t>Characteristics of </a:t>
            </a:r>
            <a:r>
              <a:rPr lang="en-US" sz="4000" dirty="0" smtClean="0"/>
              <a:t>“pre-institutional</a:t>
            </a:r>
            <a:r>
              <a:rPr lang="en-US" sz="4000" dirty="0"/>
              <a:t>" </a:t>
            </a:r>
            <a:r>
              <a:rPr lang="en-US" sz="4000" dirty="0" smtClean="0"/>
              <a:t>setting”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9068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Question </a:t>
            </a:r>
            <a:r>
              <a:rPr lang="en-US" dirty="0"/>
              <a:t>1 - </a:t>
            </a:r>
            <a:r>
              <a:rPr lang="en-US" dirty="0" smtClean="0"/>
              <a:t>Conflict/Harmony/Cooperation?</a:t>
            </a:r>
            <a:endParaRPr lang="en-US" dirty="0"/>
          </a:p>
          <a:p>
            <a:r>
              <a:rPr lang="en-US" dirty="0"/>
              <a:t>Question 2 - Actors: Who is involved?  </a:t>
            </a:r>
          </a:p>
          <a:p>
            <a:r>
              <a:rPr lang="en-US" dirty="0"/>
              <a:t>Question 3 - Capacities/Power: </a:t>
            </a:r>
          </a:p>
          <a:p>
            <a:r>
              <a:rPr lang="en-US" dirty="0"/>
              <a:t>Question 4 - Incentives/Preferences: </a:t>
            </a:r>
          </a:p>
          <a:p>
            <a:r>
              <a:rPr lang="en-US" dirty="0"/>
              <a:t>Question 5 - Information/Knowledge: </a:t>
            </a:r>
          </a:p>
          <a:p>
            <a:r>
              <a:rPr lang="en-US" dirty="0"/>
              <a:t>Question 6 - Norms/Values</a:t>
            </a:r>
          </a:p>
          <a:p>
            <a:r>
              <a:rPr lang="en-US" dirty="0" smtClean="0"/>
              <a:t>Question 7 </a:t>
            </a:r>
            <a:r>
              <a:rPr lang="en-US" dirty="0"/>
              <a:t>- Inherent transparency</a:t>
            </a:r>
          </a:p>
          <a:p>
            <a:r>
              <a:rPr lang="en-US" dirty="0"/>
              <a:t>Question </a:t>
            </a:r>
            <a:r>
              <a:rPr lang="en-US" dirty="0" smtClean="0"/>
              <a:t>8 </a:t>
            </a:r>
            <a:r>
              <a:rPr lang="en-US" dirty="0"/>
              <a:t>- Response incentives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Institutional Formation and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institution form and </a:t>
            </a:r>
            <a:r>
              <a:rPr lang="en-US" dirty="0" smtClean="0"/>
              <a:t>when?</a:t>
            </a:r>
            <a:endParaRPr lang="en-US" dirty="0" smtClean="0"/>
          </a:p>
          <a:p>
            <a:r>
              <a:rPr lang="en-US" dirty="0"/>
              <a:t>Institutional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Membership</a:t>
            </a:r>
          </a:p>
          <a:p>
            <a:r>
              <a:rPr lang="en-US" dirty="0" smtClean="0"/>
              <a:t>Primary rule system</a:t>
            </a:r>
          </a:p>
          <a:p>
            <a:r>
              <a:rPr lang="en-US" dirty="0" smtClean="0"/>
              <a:t>Information system</a:t>
            </a:r>
          </a:p>
          <a:p>
            <a:r>
              <a:rPr lang="en-US" dirty="0" smtClean="0"/>
              <a:t>Response system</a:t>
            </a:r>
          </a:p>
        </p:txBody>
      </p:sp>
    </p:spTree>
    <p:extLst>
      <p:ext uri="{BB962C8B-B14F-4D97-AF65-F5344CB8AC3E}">
        <p14:creationId xmlns:p14="http://schemas.microsoft.com/office/powerpoint/2010/main" val="27156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Institutional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8149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How do you </a:t>
            </a:r>
            <a:r>
              <a:rPr lang="en-US" dirty="0" smtClean="0"/>
              <a:t>evaluate effectiveness?</a:t>
            </a:r>
            <a:endParaRPr lang="en-US" dirty="0" smtClean="0"/>
          </a:p>
          <a:p>
            <a:pPr lvl="1"/>
            <a:r>
              <a:rPr lang="en-US" dirty="0" smtClean="0"/>
              <a:t>Counterfactuals</a:t>
            </a:r>
          </a:p>
          <a:p>
            <a:pPr lvl="1"/>
            <a:r>
              <a:rPr lang="en-US" dirty="0" smtClean="0"/>
              <a:t>Goal </a:t>
            </a:r>
            <a:r>
              <a:rPr lang="en-US" dirty="0" err="1" smtClean="0"/>
              <a:t>acheivement</a:t>
            </a:r>
            <a:endParaRPr lang="en-US" dirty="0" smtClean="0"/>
          </a:p>
          <a:p>
            <a:r>
              <a:rPr lang="en-US" dirty="0" smtClean="0"/>
              <a:t>Where to </a:t>
            </a:r>
            <a:r>
              <a:rPr lang="en-US" dirty="0" smtClean="0"/>
              <a:t>look?</a:t>
            </a:r>
            <a:endParaRPr lang="en-US" dirty="0" smtClean="0"/>
          </a:p>
          <a:p>
            <a:r>
              <a:rPr lang="en-US" dirty="0" smtClean="0"/>
              <a:t>How to </a:t>
            </a:r>
            <a:r>
              <a:rPr lang="en-US" dirty="0" smtClean="0"/>
              <a:t>look?</a:t>
            </a:r>
            <a:endParaRPr lang="en-US" dirty="0" smtClean="0"/>
          </a:p>
          <a:p>
            <a:r>
              <a:rPr lang="en-US" dirty="0" smtClean="0"/>
              <a:t>Is there a </a:t>
            </a:r>
            <a:r>
              <a:rPr lang="en-US" dirty="0" smtClean="0"/>
              <a:t>difference?</a:t>
            </a:r>
            <a:endParaRPr lang="en-US" dirty="0" smtClean="0"/>
          </a:p>
          <a:p>
            <a:r>
              <a:rPr lang="en-US" dirty="0" smtClean="0"/>
              <a:t>Is difference due to </a:t>
            </a:r>
            <a:r>
              <a:rPr lang="en-US" dirty="0" smtClean="0"/>
              <a:t>treaty?</a:t>
            </a:r>
            <a:endParaRPr lang="en-US" dirty="0" smtClean="0"/>
          </a:p>
          <a:p>
            <a:r>
              <a:rPr lang="en-US" dirty="0" smtClean="0"/>
              <a:t>Is difference </a:t>
            </a:r>
            <a:r>
              <a:rPr lang="en-US" dirty="0" smtClean="0"/>
              <a:t>impressive?</a:t>
            </a:r>
            <a:endParaRPr lang="en-US" dirty="0" smtClean="0"/>
          </a:p>
          <a:p>
            <a:r>
              <a:rPr lang="en-US" dirty="0" smtClean="0"/>
              <a:t>Is variation </a:t>
            </a:r>
            <a:r>
              <a:rPr lang="en-US" dirty="0" smtClean="0"/>
              <a:t>due to problem </a:t>
            </a:r>
            <a:r>
              <a:rPr lang="en-US" dirty="0" smtClean="0"/>
              <a:t>structure?</a:t>
            </a:r>
            <a:endParaRPr lang="en-US" dirty="0" smtClean="0"/>
          </a:p>
          <a:p>
            <a:r>
              <a:rPr lang="en-US" dirty="0" smtClean="0"/>
              <a:t>Is variation </a:t>
            </a:r>
            <a:r>
              <a:rPr lang="en-US" dirty="0" smtClean="0"/>
              <a:t>due to institutional </a:t>
            </a:r>
            <a:r>
              <a:rPr lang="en-US" dirty="0" smtClean="0"/>
              <a:t>design?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22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Using this stuff in real life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Clarify what you think is “wrong” with </a:t>
            </a:r>
            <a:r>
              <a:rPr lang="en-US" smtClean="0"/>
              <a:t>the world</a:t>
            </a:r>
          </a:p>
          <a:p>
            <a:r>
              <a:rPr lang="en-US" dirty="0" smtClean="0"/>
              <a:t>Identify what problem structure you are working with and recognize those constraints</a:t>
            </a:r>
          </a:p>
          <a:p>
            <a:r>
              <a:rPr lang="en-US" dirty="0" smtClean="0"/>
              <a:t>Think about what institutions can be created within those constraints </a:t>
            </a:r>
          </a:p>
          <a:p>
            <a:r>
              <a:rPr lang="en-US" dirty="0" smtClean="0"/>
              <a:t>Build institutions best suited to the problem and that have proved effective</a:t>
            </a:r>
          </a:p>
          <a:p>
            <a:r>
              <a:rPr lang="en-US" dirty="0" smtClean="0"/>
              <a:t>Think about counterfactual effectiveness</a:t>
            </a:r>
          </a:p>
          <a:p>
            <a:r>
              <a:rPr lang="en-US" dirty="0" smtClean="0"/>
              <a:t>“If you don’t like the news, go out and make some of your own” Scoop </a:t>
            </a:r>
            <a:r>
              <a:rPr lang="en-US" dirty="0" err="1" smtClean="0"/>
              <a:t>Nitzger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1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226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 Course Evaluations</vt:lpstr>
      <vt:lpstr>Course Review for Final</vt:lpstr>
      <vt:lpstr>Problem Structure Characteristics of “pre-institutional" setting”</vt:lpstr>
      <vt:lpstr>Institutional Formation and Design</vt:lpstr>
      <vt:lpstr>Institutional Effectiveness</vt:lpstr>
      <vt:lpstr>Using this stuff in real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Structure</dc:title>
  <dc:creator>Ronald B. Mitchell</dc:creator>
  <cp:lastModifiedBy>Ronald Mitchell</cp:lastModifiedBy>
  <cp:revision>18</cp:revision>
  <dcterms:created xsi:type="dcterms:W3CDTF">2011-12-01T17:44:14Z</dcterms:created>
  <dcterms:modified xsi:type="dcterms:W3CDTF">2018-11-26T02:12:09Z</dcterms:modified>
</cp:coreProperties>
</file>