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88" r:id="rId3"/>
    <p:sldId id="282" r:id="rId4"/>
    <p:sldId id="283" r:id="rId5"/>
    <p:sldId id="292" r:id="rId6"/>
    <p:sldId id="281" r:id="rId7"/>
    <p:sldId id="291" r:id="rId8"/>
    <p:sldId id="284" r:id="rId9"/>
    <p:sldId id="289" r:id="rId10"/>
    <p:sldId id="285" r:id="rId11"/>
    <p:sldId id="287" r:id="rId12"/>
    <p:sldId id="29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 varScale="1">
        <p:scale>
          <a:sx n="80" d="100"/>
          <a:sy n="80" d="100"/>
        </p:scale>
        <p:origin x="90" y="2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C50B1-8597-4061-8468-31EF9F2B55FB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961A6-3AF6-47DA-939B-572AEBCC55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EEBA3D-B4BB-4C9E-91A6-45BCFCA4DDF1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FF76C-C8CA-4ED3-868F-57862F9976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9CFE45-B3A8-4D3C-85CC-402055168209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C0BE6-0117-4C3D-BAA6-8303155D8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0ECEB8-99E5-46EF-BF99-0EBDD7ED6BD6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58CFD-4CDE-4EA5-8483-CDB1D914B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5290FE-6D51-4B81-8CBA-2F017A74D100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76BD2-52CB-4D3D-9206-DD5EAC0BAD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CC4B3-7A77-403C-8F96-9A4E3DC9574E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47D0C-5D20-4807-9AE8-F61ED6A03F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187D92-FAD4-4DA2-BD1A-F23A53E07D7C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7E4E-C774-4C1C-AA6D-77A516A5FA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9CC298-8CB3-4A62-826D-94926446425C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6042F-768D-49AF-8BEB-765377D108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5F5538-A242-4A60-8B62-73E90356B604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A36CB-F8D8-4361-BEA0-6D2334992A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B9AC30-FE4F-486F-98BD-63DFAE1035C4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8DAAE-9D61-4DB8-BBAB-8307957371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80FF75-E473-4F3C-81B0-DE65AB642FDF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E18F413-E5F7-44AF-B0A3-722D25CD01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D7B75DA-5273-4C4B-918B-FDA78BA66013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568D814-A49D-4566-97DC-7DA41FA1D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90C7FA4FYU" TargetMode="External"/><Relationship Id="rId2" Type="http://schemas.openxmlformats.org/officeDocument/2006/relationships/hyperlink" Target="https://www.youtube.com/watch?v=ewd4l2rD2_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nytimes.com/interactive/2012/09/23/opinion/sunday/the-new-world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PS205: Introduction to International Relations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Ronald B. Mitchell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Causality and </a:t>
            </a:r>
            <a:r>
              <a:rPr lang="en-US" dirty="0" smtClean="0"/>
              <a:t>counterfactuals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theme of course: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b="1" i="1" u="sng" dirty="0"/>
              <a:t>Identifying causes and effects</a:t>
            </a:r>
          </a:p>
          <a:p>
            <a:r>
              <a:rPr lang="en-US" dirty="0" smtClean="0"/>
              <a:t>Example 1: “</a:t>
            </a:r>
            <a:r>
              <a:rPr lang="en-US" dirty="0"/>
              <a:t>Anarchy causes </a:t>
            </a:r>
            <a:r>
              <a:rPr lang="en-US" dirty="0" smtClean="0"/>
              <a:t>War”</a:t>
            </a:r>
          </a:p>
          <a:p>
            <a:r>
              <a:rPr lang="en-US" dirty="0" smtClean="0"/>
              <a:t>Example 2: “Human Nature causes </a:t>
            </a:r>
            <a:r>
              <a:rPr lang="en-US" dirty="0"/>
              <a:t>War</a:t>
            </a:r>
            <a:r>
              <a:rPr lang="en-US" dirty="0" smtClean="0"/>
              <a:t>”</a:t>
            </a:r>
          </a:p>
          <a:p>
            <a:r>
              <a:rPr lang="en-US" dirty="0"/>
              <a:t>Structure and Agency in </a:t>
            </a:r>
            <a:r>
              <a:rPr lang="en-US" dirty="0" smtClean="0"/>
              <a:t>IR</a:t>
            </a:r>
          </a:p>
          <a:p>
            <a:pPr lvl="1"/>
            <a:r>
              <a:rPr lang="en-US" dirty="0" smtClean="0"/>
              <a:t>Two types of causes: Individual &amp; Structural</a:t>
            </a:r>
          </a:p>
          <a:p>
            <a:pPr lvl="1"/>
            <a:r>
              <a:rPr lang="en-US" dirty="0" smtClean="0"/>
              <a:t>Can people make a difference and, if so, under what conditions?</a:t>
            </a:r>
          </a:p>
        </p:txBody>
      </p:sp>
    </p:spTree>
    <p:extLst>
      <p:ext uri="{BB962C8B-B14F-4D97-AF65-F5344CB8AC3E}">
        <p14:creationId xmlns:p14="http://schemas.microsoft.com/office/powerpoint/2010/main" val="25394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syllabus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Substance</a:t>
            </a:r>
          </a:p>
          <a:p>
            <a:pPr lvl="1"/>
            <a:r>
              <a:rPr lang="en-US" dirty="0" smtClean="0"/>
              <a:t>Theory</a:t>
            </a:r>
          </a:p>
          <a:p>
            <a:pPr lvl="1"/>
            <a:r>
              <a:rPr lang="en-US" dirty="0" smtClean="0"/>
              <a:t>Causality</a:t>
            </a:r>
          </a:p>
          <a:p>
            <a:pPr lvl="1"/>
            <a:r>
              <a:rPr lang="en-US" dirty="0" smtClean="0"/>
              <a:t>Course themes</a:t>
            </a:r>
          </a:p>
          <a:p>
            <a:r>
              <a:rPr lang="en-US" dirty="0" smtClean="0"/>
              <a:t>Teaching assistants</a:t>
            </a:r>
            <a:endParaRPr lang="en-US" dirty="0"/>
          </a:p>
          <a:p>
            <a:r>
              <a:rPr lang="en-US" dirty="0" smtClean="0"/>
              <a:t>Canvas</a:t>
            </a:r>
            <a:endParaRPr lang="en-US" dirty="0"/>
          </a:p>
          <a:p>
            <a:r>
              <a:rPr lang="en-US" dirty="0"/>
              <a:t>How to read for this class</a:t>
            </a:r>
          </a:p>
          <a:p>
            <a:r>
              <a:rPr lang="en-US" dirty="0" smtClean="0"/>
              <a:t>Read </a:t>
            </a:r>
            <a:r>
              <a:rPr lang="en-US" dirty="0"/>
              <a:t>New York Times online or via </a:t>
            </a:r>
            <a:r>
              <a:rPr lang="en-US" dirty="0" smtClean="0"/>
              <a:t>Bookstore</a:t>
            </a:r>
            <a:endParaRPr lang="en-US" dirty="0"/>
          </a:p>
          <a:p>
            <a:r>
              <a:rPr lang="en-US" dirty="0" smtClean="0"/>
              <a:t>Syllabus has late policy, grade complaint, extra credit</a:t>
            </a:r>
            <a:endParaRPr lang="en-US" dirty="0"/>
          </a:p>
          <a:p>
            <a:r>
              <a:rPr lang="en-US" dirty="0"/>
              <a:t>Course requirements </a:t>
            </a:r>
          </a:p>
        </p:txBody>
      </p:sp>
    </p:spTree>
    <p:extLst>
      <p:ext uri="{BB962C8B-B14F-4D97-AF65-F5344CB8AC3E}">
        <p14:creationId xmlns:p14="http://schemas.microsoft.com/office/powerpoint/2010/main" val="29786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PLC-921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/</a:t>
            </a:r>
            <a:r>
              <a:rPr lang="en-US" dirty="0" err="1" smtClean="0"/>
              <a:t>Th</a:t>
            </a:r>
            <a:r>
              <a:rPr lang="en-US" smtClean="0"/>
              <a:t> 10-11:30</a:t>
            </a:r>
            <a:endParaRPr lang="en-US" dirty="0"/>
          </a:p>
          <a:p>
            <a:r>
              <a:rPr lang="en-US" dirty="0"/>
              <a:t>Those who sign up at door given priority but walk-ins always welcome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IR: change and continuity</a:t>
            </a:r>
          </a:p>
          <a:p>
            <a:r>
              <a:rPr lang="en-US" dirty="0" smtClean="0"/>
              <a:t>IR as story of changing borders</a:t>
            </a:r>
          </a:p>
          <a:p>
            <a:r>
              <a:rPr lang="en-US" dirty="0" smtClean="0"/>
              <a:t>IR in all aspects of life</a:t>
            </a:r>
          </a:p>
          <a:p>
            <a:r>
              <a:rPr lang="en-US" dirty="0" smtClean="0"/>
              <a:t>Causality and counterfactuals </a:t>
            </a:r>
          </a:p>
          <a:p>
            <a:r>
              <a:rPr lang="en-US" dirty="0" smtClean="0"/>
              <a:t>Review syllabus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IR: Change and Continuity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Security/Terrorism</a:t>
            </a:r>
          </a:p>
          <a:p>
            <a:r>
              <a:rPr lang="en-US" dirty="0" smtClean="0"/>
              <a:t>Political</a:t>
            </a:r>
          </a:p>
          <a:p>
            <a:r>
              <a:rPr lang="en-US" dirty="0" smtClean="0"/>
              <a:t>Economic</a:t>
            </a:r>
          </a:p>
          <a:p>
            <a:r>
              <a:rPr lang="en-US" dirty="0" smtClean="0"/>
              <a:t>Environmental </a:t>
            </a:r>
          </a:p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61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 as a story of changing borders</a:t>
            </a:r>
            <a:br>
              <a:rPr lang="en-US" dirty="0" smtClean="0"/>
            </a:br>
            <a:endParaRPr lang="en-US" i="1" u="sng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People create borders to separate themselves from “different” people (e.g., Crimea)</a:t>
            </a:r>
          </a:p>
          <a:p>
            <a:r>
              <a:rPr lang="en-US" dirty="0" smtClean="0"/>
              <a:t>BUT borders lead people to see themselves as different from those on other side </a:t>
            </a:r>
          </a:p>
          <a:p>
            <a:r>
              <a:rPr lang="en-US" dirty="0" smtClean="0"/>
              <a:t>Borders created, reinforced, or weakened by:</a:t>
            </a:r>
          </a:p>
          <a:p>
            <a:pPr lvl="1"/>
            <a:r>
              <a:rPr lang="en-US" dirty="0" smtClean="0"/>
              <a:t>War</a:t>
            </a:r>
            <a:endParaRPr lang="en-US" dirty="0"/>
          </a:p>
          <a:p>
            <a:pPr lvl="1"/>
            <a:r>
              <a:rPr lang="en-US" dirty="0"/>
              <a:t>Racism</a:t>
            </a:r>
          </a:p>
          <a:p>
            <a:pPr lvl="1"/>
            <a:r>
              <a:rPr lang="en-US" dirty="0"/>
              <a:t>Economics and Trade</a:t>
            </a:r>
          </a:p>
          <a:p>
            <a:pPr lvl="1"/>
            <a:r>
              <a:rPr lang="en-US" dirty="0"/>
              <a:t>Migration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Borders</a:t>
            </a:r>
            <a:br>
              <a:rPr lang="en-US" dirty="0" smtClean="0"/>
            </a:br>
            <a:r>
              <a:rPr lang="en-US" dirty="0" smtClean="0"/>
              <a:t>Of the World &amp; of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World History 3000 BCE – 2013 AD</a:t>
            </a:r>
            <a:r>
              <a:rPr lang="en-US" dirty="0" smtClean="0"/>
              <a:t>, from a European Perspective*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European History 1140 AD – 2012 AD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172200"/>
            <a:ext cx="5476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Because that’s the only one I could find a video of!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172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“History </a:t>
            </a:r>
            <a:r>
              <a:rPr lang="en-US" dirty="0"/>
              <a:t>chews up borders with the same purposeless </a:t>
            </a:r>
            <a:r>
              <a:rPr lang="en-US" dirty="0" smtClean="0"/>
              <a:t>determination </a:t>
            </a:r>
            <a:r>
              <a:rPr lang="en-US" dirty="0"/>
              <a:t>that geology </a:t>
            </a:r>
            <a:r>
              <a:rPr lang="en-US" dirty="0" smtClean="0"/>
              <a:t>does” </a:t>
            </a:r>
            <a:r>
              <a:rPr lang="en-US" sz="1500" dirty="0" smtClean="0"/>
              <a:t>(Jacobs and Khanna, 2012, </a:t>
            </a:r>
            <a:r>
              <a:rPr lang="en-US" sz="1500" dirty="0">
                <a:hlinkClick r:id="rId2"/>
              </a:rPr>
              <a:t>http://</a:t>
            </a:r>
            <a:r>
              <a:rPr lang="en-US" sz="1500" dirty="0" smtClean="0">
                <a:hlinkClick r:id="rId2"/>
              </a:rPr>
              <a:t>www.nytimes.com/interactive/2012/09/23/opinion/sunday/the-new-world.html</a:t>
            </a:r>
            <a:r>
              <a:rPr lang="en-US" sz="1500" dirty="0" smtClean="0"/>
              <a:t>)</a:t>
            </a:r>
            <a:r>
              <a:rPr lang="en-US" sz="2800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rot="16200000">
            <a:off x="-674649" y="2274848"/>
            <a:ext cx="3200400" cy="4795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Future border changes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pic>
        <p:nvPicPr>
          <p:cNvPr id="8" name="Picture 2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8" t="38583" r="49238" b="21291"/>
          <a:stretch/>
        </p:blipFill>
        <p:spPr bwMode="auto">
          <a:xfrm>
            <a:off x="2119661" y="381000"/>
            <a:ext cx="4828478" cy="473926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21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I&gt;clicker </a:t>
            </a:r>
            <a:br>
              <a:rPr lang="en-US" dirty="0" smtClean="0"/>
            </a:br>
            <a:r>
              <a:rPr lang="en-US" dirty="0" smtClean="0"/>
              <a:t>I am most interested in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Politics itself</a:t>
            </a:r>
          </a:p>
          <a:p>
            <a:r>
              <a:rPr lang="en-US" dirty="0" smtClean="0"/>
              <a:t>Business issues</a:t>
            </a:r>
          </a:p>
          <a:p>
            <a:r>
              <a:rPr lang="en-US" dirty="0"/>
              <a:t>Environment and social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Arts/entertainment/sports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65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 in all aspects of life (see </a:t>
            </a:r>
            <a:r>
              <a:rPr lang="en-US" dirty="0" err="1" smtClean="0"/>
              <a:t>NYTimes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</a:t>
            </a:r>
            <a:r>
              <a:rPr lang="en-US" smtClean="0"/>
              <a:t>Politics itself</a:t>
            </a:r>
            <a:endParaRPr lang="en-US" dirty="0" smtClean="0"/>
          </a:p>
          <a:p>
            <a:r>
              <a:rPr lang="en-US" dirty="0" smtClean="0"/>
              <a:t>Business issues</a:t>
            </a:r>
          </a:p>
          <a:p>
            <a:r>
              <a:rPr lang="en-US" dirty="0"/>
              <a:t>Environment and social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Arts/entertainment/sports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issues in the news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Korea nuclear issue</a:t>
            </a:r>
          </a:p>
          <a:p>
            <a:r>
              <a:rPr lang="en-US" dirty="0" smtClean="0"/>
              <a:t>Russian interference in US election</a:t>
            </a:r>
          </a:p>
          <a:p>
            <a:r>
              <a:rPr lang="en-US" dirty="0" smtClean="0"/>
              <a:t>Steel/aluminum tariffs &amp; responses</a:t>
            </a:r>
            <a:endParaRPr lang="en-US" dirty="0"/>
          </a:p>
          <a:p>
            <a:r>
              <a:rPr lang="en-US" dirty="0" smtClean="0"/>
              <a:t>Tribal rights depend on international law</a:t>
            </a:r>
          </a:p>
          <a:p>
            <a:r>
              <a:rPr lang="en-US" dirty="0" smtClean="0"/>
              <a:t>Equal pay for equal work treaty in 1950s</a:t>
            </a:r>
          </a:p>
          <a:p>
            <a:r>
              <a:rPr lang="en-US" dirty="0" smtClean="0"/>
              <a:t>Climate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289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Flow</vt:lpstr>
      <vt:lpstr>PS205: Introduction to International Relations</vt:lpstr>
      <vt:lpstr>Lecture 1</vt:lpstr>
      <vt:lpstr>IR: Change and Continuity </vt:lpstr>
      <vt:lpstr>IR as a story of changing borders </vt:lpstr>
      <vt:lpstr>Changing Borders Of the World &amp; of Europe</vt:lpstr>
      <vt:lpstr>Future border changes</vt:lpstr>
      <vt:lpstr>I&gt;clicker  I am most interested in</vt:lpstr>
      <vt:lpstr>IR in all aspects of life (see NYTimes)</vt:lpstr>
      <vt:lpstr>International issues in the news</vt:lpstr>
      <vt:lpstr>Causality and counterfactuals</vt:lpstr>
      <vt:lpstr>Review syllabus</vt:lpstr>
      <vt:lpstr>Office Hours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Ronald Mitchell</cp:lastModifiedBy>
  <cp:revision>117</cp:revision>
  <dcterms:created xsi:type="dcterms:W3CDTF">2009-09-27T03:46:50Z</dcterms:created>
  <dcterms:modified xsi:type="dcterms:W3CDTF">2019-04-02T04:31:35Z</dcterms:modified>
</cp:coreProperties>
</file>