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01" r:id="rId2"/>
    <p:sldId id="300" r:id="rId3"/>
    <p:sldId id="287" r:id="rId4"/>
    <p:sldId id="293" r:id="rId5"/>
    <p:sldId id="295" r:id="rId6"/>
    <p:sldId id="296" r:id="rId7"/>
    <p:sldId id="289" r:id="rId8"/>
    <p:sldId id="290" r:id="rId9"/>
    <p:sldId id="291" r:id="rId10"/>
    <p:sldId id="282" r:id="rId11"/>
    <p:sldId id="280" r:id="rId12"/>
    <p:sldId id="297" r:id="rId13"/>
    <p:sldId id="28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24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947E6-3168-4124-A686-BD1E9B40B9A4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4898E-D264-4355-A11B-BAB4A98E7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20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A9420-7A81-4AD6-BC31-BED2480E76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412B1-4376-4199-85F5-DD4B623BE8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E593C-3428-48C5-B210-0ED61B72D2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919FAF-AB20-4593-83A2-B8AA16EC1F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31DBA-BEA1-4E15-B75A-87EFC8BC4D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8111-3762-484B-87A1-F658D26595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591E1F-FC31-4C0C-BA79-ECA6F55EC7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B08D6-CB15-47D0-919A-99F6FA7096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87501-98DA-4246-8C1B-2526B9DE51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34F855-7E5B-475F-9D9C-B89C56C8B7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3561982-89A6-4352-B3F3-3688A5D70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14ECB11-0A9B-45C6-A3ED-50045D611C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/videos/world/2012/08/02/hero-razia-jan.cnn" TargetMode="External"/><Relationship Id="rId2" Type="http://schemas.openxmlformats.org/officeDocument/2006/relationships/hyperlink" Target="http://www.nbcnews.com/tech/tech-news/jody-williams-helped-ban-landmines-can-she-stop-killer-robots-n34066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www.youtube.com/watch?v=xSgwLJj4oXM" TargetMode="External"/><Relationship Id="rId4" Type="http://schemas.openxmlformats.org/officeDocument/2006/relationships/hyperlink" Target="http://www.cnn.com/SPECIALS/cnn.heroes/2012.heroes/razia.ja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Course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Please fill them out.  </a:t>
            </a:r>
          </a:p>
          <a:p>
            <a:pPr marL="0" indent="0" algn="ctr">
              <a:buNone/>
            </a:pPr>
            <a:r>
              <a:rPr lang="en-US" sz="6000" dirty="0" smtClean="0"/>
              <a:t>Thanks!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6631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to different issue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</a:p>
          <a:p>
            <a:r>
              <a:rPr lang="en-US" dirty="0" smtClean="0"/>
              <a:t>IPE</a:t>
            </a:r>
          </a:p>
          <a:p>
            <a:r>
              <a:rPr lang="en-US" dirty="0" smtClean="0"/>
              <a:t>Human rights</a:t>
            </a:r>
          </a:p>
          <a:p>
            <a:r>
              <a:rPr lang="en-US" dirty="0" smtClean="0"/>
              <a:t>Environment</a:t>
            </a:r>
          </a:p>
        </p:txBody>
      </p:sp>
    </p:spTree>
    <p:extLst>
      <p:ext uri="{BB962C8B-B14F-4D97-AF65-F5344CB8AC3E}">
        <p14:creationId xmlns:p14="http://schemas.microsoft.com/office/powerpoint/2010/main" val="175679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</a:p>
          <a:p>
            <a:r>
              <a:rPr lang="en-US" dirty="0" smtClean="0"/>
              <a:t>Conflict, cooperation, harmony</a:t>
            </a:r>
          </a:p>
          <a:p>
            <a:r>
              <a:rPr lang="en-US" dirty="0" smtClean="0"/>
              <a:t>Power</a:t>
            </a:r>
          </a:p>
          <a:p>
            <a:r>
              <a:rPr lang="en-US" dirty="0" smtClean="0"/>
              <a:t>Role of states</a:t>
            </a:r>
          </a:p>
          <a:p>
            <a:r>
              <a:rPr lang="en-US" dirty="0" smtClean="0"/>
              <a:t>Goals of states</a:t>
            </a:r>
          </a:p>
          <a:p>
            <a:r>
              <a:rPr lang="en-US" dirty="0" smtClean="0"/>
              <a:t>Means states use</a:t>
            </a:r>
          </a:p>
          <a:p>
            <a:r>
              <a:rPr lang="en-US" dirty="0" smtClean="0"/>
              <a:t>Roles of institutions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vs. Agency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arguments that I have promoted in the class suggest </a:t>
            </a:r>
          </a:p>
          <a:p>
            <a:pPr lvl="1"/>
            <a:r>
              <a:rPr lang="en-US" dirty="0" smtClean="0"/>
              <a:t>There is little free will and far more determinism</a:t>
            </a:r>
          </a:p>
          <a:p>
            <a:pPr lvl="1"/>
            <a:r>
              <a:rPr lang="en-US" dirty="0" smtClean="0"/>
              <a:t>That the causes of things are generally outside our control or even our ability to influence them</a:t>
            </a:r>
          </a:p>
          <a:p>
            <a:pPr lvl="1"/>
            <a:r>
              <a:rPr lang="en-US" dirty="0" smtClean="0"/>
              <a:t>That people </a:t>
            </a:r>
            <a:r>
              <a:rPr lang="en-US" dirty="0"/>
              <a:t>can’t make a difference </a:t>
            </a:r>
          </a:p>
          <a:p>
            <a:r>
              <a:rPr lang="en-US" dirty="0" smtClean="0"/>
              <a:t>Depressing: unless you think world is perfect as is</a:t>
            </a:r>
          </a:p>
          <a:p>
            <a:r>
              <a:rPr lang="en-US" dirty="0" smtClean="0"/>
              <a:t>BUT 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80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</a:t>
            </a:r>
            <a:r>
              <a:rPr lang="en-US" b="1" i="1" dirty="0" smtClean="0"/>
              <a:t> </a:t>
            </a:r>
            <a:r>
              <a:rPr lang="en-US" dirty="0"/>
              <a:t>can </a:t>
            </a:r>
            <a:r>
              <a:rPr lang="en-US" dirty="0" smtClean="0"/>
              <a:t>make</a:t>
            </a:r>
            <a:br>
              <a:rPr lang="en-US" dirty="0" smtClean="0"/>
            </a:br>
            <a:r>
              <a:rPr lang="en-US" dirty="0" smtClean="0"/>
              <a:t> a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Structure vs. agency as theme of course</a:t>
            </a:r>
          </a:p>
          <a:p>
            <a:pPr lvl="1"/>
            <a:r>
              <a:rPr lang="en-US" dirty="0" smtClean="0"/>
              <a:t>Structure is the cause of continuity</a:t>
            </a:r>
          </a:p>
          <a:p>
            <a:pPr lvl="1"/>
            <a:r>
              <a:rPr lang="en-US" dirty="0" smtClean="0"/>
              <a:t>Agency is the cause of change</a:t>
            </a:r>
          </a:p>
          <a:p>
            <a:pPr lvl="1"/>
            <a:r>
              <a:rPr lang="en-US" dirty="0" smtClean="0"/>
              <a:t>Act in small ways that make big changes to structure over time</a:t>
            </a:r>
          </a:p>
          <a:p>
            <a:pPr lvl="1"/>
            <a:r>
              <a:rPr lang="en-US" dirty="0" smtClean="0"/>
              <a:t>1,000s of small decisions each year – bias your decisions toward your goals</a:t>
            </a:r>
          </a:p>
          <a:p>
            <a:r>
              <a:rPr lang="en-US" dirty="0" smtClean="0"/>
              <a:t>Individuals can make a difference – see videos online</a:t>
            </a:r>
          </a:p>
          <a:p>
            <a:pPr lvl="1"/>
            <a:r>
              <a:rPr lang="en-US" dirty="0" smtClean="0">
                <a:hlinkClick r:id="rId2"/>
              </a:rPr>
              <a:t>Jody Williams</a:t>
            </a:r>
            <a:r>
              <a:rPr lang="en-US" dirty="0" smtClean="0"/>
              <a:t> Landmine ban; “Killer Robots” next?</a:t>
            </a:r>
          </a:p>
          <a:p>
            <a:pPr lvl="1"/>
            <a:r>
              <a:rPr lang="en-US" dirty="0" err="1">
                <a:hlinkClick r:id="rId3"/>
              </a:rPr>
              <a:t>Razia</a:t>
            </a:r>
            <a:r>
              <a:rPr lang="en-US" dirty="0">
                <a:hlinkClick r:id="rId4"/>
              </a:rPr>
              <a:t> Jan: </a:t>
            </a:r>
            <a:r>
              <a:rPr lang="en-US" dirty="0"/>
              <a:t>Afghan-born, lives in Massachusetts, provides free education to Afghan girls</a:t>
            </a:r>
          </a:p>
          <a:p>
            <a:pPr lvl="1"/>
            <a:r>
              <a:rPr lang="en-US" dirty="0" err="1" smtClean="0">
                <a:hlinkClick r:id="rId5"/>
              </a:rPr>
              <a:t>Skateistan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075" y="76200"/>
            <a:ext cx="3133725" cy="162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6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been a pleasure having ALL of you in the course</a:t>
            </a:r>
          </a:p>
          <a:p>
            <a:r>
              <a:rPr lang="en-US" dirty="0" smtClean="0"/>
              <a:t>If there is ANY way I can help you in the rest of your time at U of O, please email me or come see me during office hours.  </a:t>
            </a:r>
          </a:p>
          <a:p>
            <a:r>
              <a:rPr lang="en-US" dirty="0" smtClean="0"/>
              <a:t>Working with students like you is the best part of my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for 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2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essay: </a:t>
            </a:r>
            <a:r>
              <a:rPr lang="en-US" dirty="0"/>
              <a:t>My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Lots to cover: </a:t>
            </a:r>
            <a:r>
              <a:rPr lang="en-US" dirty="0"/>
              <a:t>2 issue areas, 3 theories, 6 tenets</a:t>
            </a:r>
          </a:p>
          <a:p>
            <a:pPr lvl="1"/>
            <a:r>
              <a:rPr lang="en-US" dirty="0" smtClean="0"/>
              <a:t>Cover as </a:t>
            </a:r>
            <a:r>
              <a:rPr lang="en-US" dirty="0"/>
              <a:t>many tenets as </a:t>
            </a:r>
            <a:r>
              <a:rPr lang="en-US" dirty="0" smtClean="0"/>
              <a:t>you can cover well, at least</a:t>
            </a:r>
          </a:p>
          <a:p>
            <a:r>
              <a:rPr lang="en-US" dirty="0" smtClean="0"/>
              <a:t>Ensure you</a:t>
            </a:r>
          </a:p>
          <a:p>
            <a:pPr lvl="1"/>
            <a:r>
              <a:rPr lang="en-US" dirty="0" smtClean="0"/>
              <a:t>Cover major points</a:t>
            </a:r>
          </a:p>
          <a:p>
            <a:pPr lvl="1"/>
            <a:r>
              <a:rPr lang="en-US" dirty="0" smtClean="0"/>
              <a:t>Compare across theories and across issue areas</a:t>
            </a:r>
          </a:p>
          <a:p>
            <a:pPr lvl="1"/>
            <a:r>
              <a:rPr lang="en-US" dirty="0" smtClean="0"/>
              <a:t>Show clear knowledge </a:t>
            </a:r>
            <a:r>
              <a:rPr lang="en-US" dirty="0"/>
              <a:t>of </a:t>
            </a:r>
            <a:r>
              <a:rPr lang="en-US" dirty="0" smtClean="0"/>
              <a:t>theories and application</a:t>
            </a:r>
          </a:p>
          <a:p>
            <a:r>
              <a:rPr lang="en-US" dirty="0" smtClean="0"/>
              <a:t>Keep intro </a:t>
            </a:r>
            <a:r>
              <a:rPr lang="en-US" dirty="0"/>
              <a:t>and conclusion </a:t>
            </a:r>
            <a:r>
              <a:rPr lang="en-US" dirty="0" smtClean="0"/>
              <a:t>short</a:t>
            </a:r>
          </a:p>
          <a:p>
            <a:r>
              <a:rPr lang="en-US" dirty="0" smtClean="0"/>
              <a:t>Use headings</a:t>
            </a:r>
          </a:p>
        </p:txBody>
      </p:sp>
    </p:spTree>
    <p:extLst>
      <p:ext uri="{BB962C8B-B14F-4D97-AF65-F5344CB8AC3E}">
        <p14:creationId xmlns:p14="http://schemas.microsoft.com/office/powerpoint/2010/main" val="333771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suggested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Intro</a:t>
            </a:r>
          </a:p>
          <a:p>
            <a:r>
              <a:rPr lang="en-US" dirty="0" smtClean="0"/>
              <a:t>Focus</a:t>
            </a:r>
          </a:p>
          <a:p>
            <a:pPr lvl="1"/>
            <a:r>
              <a:rPr lang="en-US" dirty="0" smtClean="0"/>
              <a:t>Key claims of each of three theories</a:t>
            </a:r>
          </a:p>
          <a:p>
            <a:pPr lvl="1"/>
            <a:r>
              <a:rPr lang="en-US" dirty="0" smtClean="0"/>
              <a:t>Security or IPE examples that each theory explain well </a:t>
            </a:r>
          </a:p>
          <a:p>
            <a:pPr lvl="1"/>
            <a:r>
              <a:rPr lang="en-US" dirty="0" smtClean="0"/>
              <a:t>Human rights or Environment examples that each theory explain well</a:t>
            </a:r>
          </a:p>
          <a:p>
            <a:pPr lvl="1"/>
            <a:r>
              <a:rPr lang="en-US" dirty="0" smtClean="0"/>
              <a:t>Compare ability of each theory  to explain each issue area</a:t>
            </a:r>
          </a:p>
          <a:p>
            <a:r>
              <a:rPr lang="en-US" dirty="0" smtClean="0"/>
              <a:t>Repeat for A-G-M-O-D</a:t>
            </a:r>
          </a:p>
          <a:p>
            <a:r>
              <a:rPr lang="en-US" dirty="0"/>
              <a:t>Compare </a:t>
            </a:r>
            <a:r>
              <a:rPr lang="en-US" dirty="0" smtClean="0"/>
              <a:t>issues across all tenets</a:t>
            </a:r>
            <a:endParaRPr lang="en-US" dirty="0"/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415740"/>
              </p:ext>
            </p:extLst>
          </p:nvPr>
        </p:nvGraphicFramePr>
        <p:xfrm>
          <a:off x="0" y="161929"/>
          <a:ext cx="9144001" cy="666559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Realism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Institutionalism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Disenfranchised Theory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15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Focus</a:t>
                      </a:r>
                      <a:r>
                        <a:rPr lang="en-US" sz="1600" baseline="0" dirty="0" smtClean="0"/>
                        <a:t> – what is being explained?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6349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Actors</a:t>
                      </a:r>
                      <a:r>
                        <a:rPr lang="en-US" sz="1600" baseline="0" dirty="0" smtClean="0"/>
                        <a:t> – who are  considered the main actors to watch?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226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Goals</a:t>
                      </a:r>
                      <a:r>
                        <a:rPr lang="en-US" sz="1600" dirty="0" smtClean="0"/>
                        <a:t> – what are the goals of the main actors?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6349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Means</a:t>
                      </a:r>
                      <a:r>
                        <a:rPr lang="en-US" sz="1600" dirty="0" smtClean="0"/>
                        <a:t> – what means do actors use to achieve their goals?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3666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Organizing</a:t>
                      </a:r>
                      <a:r>
                        <a:rPr lang="en-US" sz="1600" b="1" i="1" u="sng" baseline="0" dirty="0" smtClean="0"/>
                        <a:t> Principles</a:t>
                      </a:r>
                      <a:r>
                        <a:rPr lang="en-US" sz="1600" baseline="0" dirty="0" smtClean="0"/>
                        <a:t> – how is the international system organized?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4766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Dynamics</a:t>
                      </a:r>
                      <a:r>
                        <a:rPr lang="en-US" sz="1600" dirty="0" smtClean="0"/>
                        <a:t> – what</a:t>
                      </a:r>
                      <a:r>
                        <a:rPr lang="en-US" sz="1600" baseline="0" dirty="0" smtClean="0"/>
                        <a:t> does the process of international relations look like?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5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61957"/>
              </p:ext>
            </p:extLst>
          </p:nvPr>
        </p:nvGraphicFramePr>
        <p:xfrm>
          <a:off x="0" y="161929"/>
          <a:ext cx="9144001" cy="666559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Realism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Institutionalism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Disenfranchised Theory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15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Focus</a:t>
                      </a:r>
                      <a:r>
                        <a:rPr lang="en-US" sz="1600" baseline="0" dirty="0" smtClean="0"/>
                        <a:t> – what is being explained?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Conflict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6349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Actors</a:t>
                      </a:r>
                      <a:r>
                        <a:rPr lang="en-US" sz="1600" baseline="0" dirty="0" smtClean="0"/>
                        <a:t> – who are  considered the main actors to watch?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States</a:t>
                      </a:r>
                      <a:r>
                        <a:rPr lang="en-US" sz="1600" baseline="0" dirty="0" smtClean="0"/>
                        <a:t> are primary and act as </a:t>
                      </a:r>
                      <a:r>
                        <a:rPr lang="en-US" sz="1600" dirty="0" smtClean="0"/>
                        <a:t>unitary</a:t>
                      </a:r>
                      <a:r>
                        <a:rPr lang="en-US" sz="1600" baseline="0" dirty="0" smtClean="0"/>
                        <a:t> rational actors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226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Goals</a:t>
                      </a:r>
                      <a:r>
                        <a:rPr lang="en-US" sz="1600" dirty="0" smtClean="0"/>
                        <a:t> – what are the goals of the main actors?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Survival, security,</a:t>
                      </a:r>
                      <a:r>
                        <a:rPr lang="en-US" sz="1600" baseline="0" dirty="0" smtClean="0"/>
                        <a:t> and hence, power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6349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Means</a:t>
                      </a:r>
                      <a:r>
                        <a:rPr lang="en-US" sz="1600" dirty="0" smtClean="0"/>
                        <a:t> – what means do actors use to achieve their goals?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Military</a:t>
                      </a:r>
                      <a:r>
                        <a:rPr lang="en-US" sz="1600" baseline="0" dirty="0" smtClean="0"/>
                        <a:t> force is usable, effective, and fungible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3666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Organizing</a:t>
                      </a:r>
                      <a:r>
                        <a:rPr lang="en-US" sz="1600" b="1" i="1" u="sng" baseline="0" dirty="0" smtClean="0"/>
                        <a:t> Principles</a:t>
                      </a:r>
                      <a:r>
                        <a:rPr lang="en-US" sz="1600" baseline="0" dirty="0" smtClean="0"/>
                        <a:t> – how is the international system organized?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Anarchy and self-help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4766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Dynamics</a:t>
                      </a:r>
                      <a:r>
                        <a:rPr lang="en-US" sz="1600" dirty="0" smtClean="0"/>
                        <a:t> – what</a:t>
                      </a:r>
                      <a:r>
                        <a:rPr lang="en-US" sz="1600" baseline="0" dirty="0" smtClean="0"/>
                        <a:t> does the process of international relations look like?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Acquisition</a:t>
                      </a:r>
                      <a:r>
                        <a:rPr lang="en-US" sz="1600" baseline="0" dirty="0" smtClean="0"/>
                        <a:t> and balancing of power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40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9680"/>
              </p:ext>
            </p:extLst>
          </p:nvPr>
        </p:nvGraphicFramePr>
        <p:xfrm>
          <a:off x="0" y="161929"/>
          <a:ext cx="9144001" cy="666559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Realism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Institutionalism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Disenfranchised Theory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15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Focus</a:t>
                      </a:r>
                      <a:r>
                        <a:rPr lang="en-US" sz="1600" baseline="0" dirty="0" smtClean="0"/>
                        <a:t> – what is being explained?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Conflict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Cooperation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6349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Actors</a:t>
                      </a:r>
                      <a:r>
                        <a:rPr lang="en-US" sz="1600" baseline="0" dirty="0" smtClean="0"/>
                        <a:t> – who are  considered the main actors to watch?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States</a:t>
                      </a:r>
                      <a:r>
                        <a:rPr lang="en-US" sz="1600" baseline="0" dirty="0" smtClean="0"/>
                        <a:t> are primary and act as </a:t>
                      </a:r>
                      <a:r>
                        <a:rPr lang="en-US" sz="1600" dirty="0" smtClean="0"/>
                        <a:t>unitary</a:t>
                      </a:r>
                      <a:r>
                        <a:rPr lang="en-US" sz="1600" baseline="0" dirty="0" smtClean="0"/>
                        <a:t> rational actors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Multiple</a:t>
                      </a:r>
                      <a:r>
                        <a:rPr lang="en-US" sz="1600" baseline="0" dirty="0" smtClean="0"/>
                        <a:t> actors (states, MNCs, NGOs); not always unitary or rational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226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Goals</a:t>
                      </a:r>
                      <a:r>
                        <a:rPr lang="en-US" sz="1600" dirty="0" smtClean="0"/>
                        <a:t> – what are the goals of the main actors?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Survival, security,</a:t>
                      </a:r>
                      <a:r>
                        <a:rPr lang="en-US" sz="1600" baseline="0" dirty="0" smtClean="0"/>
                        <a:t> and hence, power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Econ &amp; social goals as well as security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6349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Means</a:t>
                      </a:r>
                      <a:r>
                        <a:rPr lang="en-US" sz="1600" dirty="0" smtClean="0"/>
                        <a:t> – what means do actors use to achieve their goals?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Military</a:t>
                      </a:r>
                      <a:r>
                        <a:rPr lang="en-US" sz="1600" baseline="0" dirty="0" smtClean="0"/>
                        <a:t> force is usable, effective, and fungible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Asymmetry</a:t>
                      </a:r>
                      <a:r>
                        <a:rPr lang="en-US" sz="1600" baseline="0" dirty="0" smtClean="0"/>
                        <a:t> in interdependence; issue-specific power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3666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Organizing</a:t>
                      </a:r>
                      <a:r>
                        <a:rPr lang="en-US" sz="1600" b="1" i="1" u="sng" baseline="0" dirty="0" smtClean="0"/>
                        <a:t> Principles</a:t>
                      </a:r>
                      <a:r>
                        <a:rPr lang="en-US" sz="1600" baseline="0" dirty="0" smtClean="0"/>
                        <a:t> – how is the international system organized?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Anarchy and self-help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Anarchy</a:t>
                      </a:r>
                      <a:r>
                        <a:rPr lang="en-US" sz="1600" baseline="0" dirty="0" smtClean="0"/>
                        <a:t> mitigated by norms, rules, &amp; institutions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4766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Dynamics</a:t>
                      </a:r>
                      <a:r>
                        <a:rPr lang="en-US" sz="1600" dirty="0" smtClean="0"/>
                        <a:t> – what</a:t>
                      </a:r>
                      <a:r>
                        <a:rPr lang="en-US" sz="1600" baseline="0" dirty="0" smtClean="0"/>
                        <a:t> does the process of international relations look like?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Acquisition</a:t>
                      </a:r>
                      <a:r>
                        <a:rPr lang="en-US" sz="1600" baseline="0" dirty="0" smtClean="0"/>
                        <a:t> and balancing of power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Alternation</a:t>
                      </a:r>
                      <a:r>
                        <a:rPr lang="en-US" sz="1600" baseline="0" dirty="0" smtClean="0"/>
                        <a:t> of cooperation &amp; conflict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51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024679"/>
              </p:ext>
            </p:extLst>
          </p:nvPr>
        </p:nvGraphicFramePr>
        <p:xfrm>
          <a:off x="0" y="152400"/>
          <a:ext cx="9144001" cy="666559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Realism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Institutionalism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Disenfranchised Theory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15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Focus</a:t>
                      </a:r>
                      <a:r>
                        <a:rPr lang="en-US" sz="1600" baseline="0" dirty="0" smtClean="0"/>
                        <a:t> – what is being explained?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Conflict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Cooperation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Conflict between genders, rather than between states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6349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Actors</a:t>
                      </a:r>
                      <a:r>
                        <a:rPr lang="en-US" sz="1600" baseline="0" dirty="0" smtClean="0"/>
                        <a:t> – who are  considered the main actors to watch?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States</a:t>
                      </a:r>
                      <a:r>
                        <a:rPr lang="en-US" sz="1600" baseline="0" dirty="0" smtClean="0"/>
                        <a:t> are primary and act as </a:t>
                      </a:r>
                      <a:r>
                        <a:rPr lang="en-US" sz="1600" dirty="0" smtClean="0"/>
                        <a:t>unitary</a:t>
                      </a:r>
                      <a:r>
                        <a:rPr lang="en-US" sz="1600" baseline="0" dirty="0" smtClean="0"/>
                        <a:t> rational actors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Multiple</a:t>
                      </a:r>
                      <a:r>
                        <a:rPr lang="en-US" sz="1600" baseline="0" dirty="0" smtClean="0"/>
                        <a:t> actors (states, MNCs, NGOs); not always unitary or rational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Individuals gendered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as masculine and feminine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226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Goals</a:t>
                      </a:r>
                      <a:r>
                        <a:rPr lang="en-US" sz="1600" dirty="0" smtClean="0"/>
                        <a:t> – what are the goals of the main actors?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Survival, security,</a:t>
                      </a:r>
                      <a:r>
                        <a:rPr lang="en-US" sz="1600" baseline="0" dirty="0" smtClean="0"/>
                        <a:t> and hence, power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Econ &amp; social goals as well as security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Individual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security and well-being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6349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Means</a:t>
                      </a:r>
                      <a:r>
                        <a:rPr lang="en-US" sz="1600" dirty="0" smtClean="0"/>
                        <a:t> – what means do actors use to achieve their goals?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Military</a:t>
                      </a:r>
                      <a:r>
                        <a:rPr lang="en-US" sz="1600" baseline="0" dirty="0" smtClean="0"/>
                        <a:t> force is usable, effective, and fungible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Asymmetry</a:t>
                      </a:r>
                      <a:r>
                        <a:rPr lang="en-US" sz="1600" baseline="0" dirty="0" smtClean="0"/>
                        <a:t> in interdependence; issue-specific power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use of gender identities, even by the state, in service of the 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3666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Organizing</a:t>
                      </a:r>
                      <a:r>
                        <a:rPr lang="en-US" sz="1600" b="1" i="1" u="sng" baseline="0" dirty="0" smtClean="0"/>
                        <a:t> Principles</a:t>
                      </a:r>
                      <a:r>
                        <a:rPr lang="en-US" sz="1600" baseline="0" dirty="0" smtClean="0"/>
                        <a:t> – how is the international system organized?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Anarchy and self-help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Anarchy</a:t>
                      </a:r>
                      <a:r>
                        <a:rPr lang="en-US" sz="1600" baseline="0" dirty="0" smtClean="0"/>
                        <a:t> mitigated by norms, rules, &amp; institutions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Patriarchy,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gendered hierarchical structure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4766">
                <a:tc>
                  <a:txBody>
                    <a:bodyPr/>
                    <a:lstStyle/>
                    <a:p>
                      <a:r>
                        <a:rPr lang="en-US" sz="1600" b="1" i="1" u="sng" dirty="0" smtClean="0"/>
                        <a:t>Dynamics</a:t>
                      </a:r>
                      <a:r>
                        <a:rPr lang="en-US" sz="1600" dirty="0" smtClean="0"/>
                        <a:t> – what</a:t>
                      </a:r>
                      <a:r>
                        <a:rPr lang="en-US" sz="1600" baseline="0" dirty="0" smtClean="0"/>
                        <a:t> does the process of international relations look like?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Acquisition</a:t>
                      </a:r>
                      <a:r>
                        <a:rPr lang="en-US" sz="1600" baseline="0" dirty="0" smtClean="0"/>
                        <a:t> and balancing of power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Alternation</a:t>
                      </a:r>
                      <a:r>
                        <a:rPr lang="en-US" sz="1600" baseline="0" dirty="0" smtClean="0"/>
                        <a:t> of cooperation &amp; conflict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Reconstruction &amp; maintenance of gendered  hierarchies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4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318</TotalTime>
  <Words>852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Flow</vt:lpstr>
      <vt:lpstr>Course evaluations</vt:lpstr>
      <vt:lpstr>Before we begin</vt:lpstr>
      <vt:lpstr>Review for final exam</vt:lpstr>
      <vt:lpstr>Structure of essay: My thoughts</vt:lpstr>
      <vt:lpstr>My suggested structure</vt:lpstr>
      <vt:lpstr>PowerPoint Presentation</vt:lpstr>
      <vt:lpstr>PowerPoint Presentation</vt:lpstr>
      <vt:lpstr>PowerPoint Presentation</vt:lpstr>
      <vt:lpstr>PowerPoint Presentation</vt:lpstr>
      <vt:lpstr>Applications to different issue areas</vt:lpstr>
      <vt:lpstr>Concepts </vt:lpstr>
      <vt:lpstr>Structure vs. Agency</vt:lpstr>
      <vt:lpstr>You can make  a difference</vt:lpstr>
    </vt:vector>
  </TitlesOfParts>
  <Company>UO 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rmitchel</dc:creator>
  <cp:lastModifiedBy>Ronald Mitchell</cp:lastModifiedBy>
  <cp:revision>110</cp:revision>
  <dcterms:created xsi:type="dcterms:W3CDTF">2007-02-10T00:42:24Z</dcterms:created>
  <dcterms:modified xsi:type="dcterms:W3CDTF">2019-06-01T18:13:18Z</dcterms:modified>
</cp:coreProperties>
</file>