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51"/>
  </p:notesMasterIdLst>
  <p:handoutMasterIdLst>
    <p:handoutMasterId r:id="rId52"/>
  </p:handoutMasterIdLst>
  <p:sldIdLst>
    <p:sldId id="429" r:id="rId2"/>
    <p:sldId id="529" r:id="rId3"/>
    <p:sldId id="527" r:id="rId4"/>
    <p:sldId id="532" r:id="rId5"/>
    <p:sldId id="531" r:id="rId6"/>
    <p:sldId id="530" r:id="rId7"/>
    <p:sldId id="528" r:id="rId8"/>
    <p:sldId id="496" r:id="rId9"/>
    <p:sldId id="418" r:id="rId10"/>
    <p:sldId id="451" r:id="rId11"/>
    <p:sldId id="420" r:id="rId12"/>
    <p:sldId id="430" r:id="rId13"/>
    <p:sldId id="493" r:id="rId14"/>
    <p:sldId id="494" r:id="rId15"/>
    <p:sldId id="498" r:id="rId16"/>
    <p:sldId id="499" r:id="rId17"/>
    <p:sldId id="422" r:id="rId18"/>
    <p:sldId id="421" r:id="rId19"/>
    <p:sldId id="501" r:id="rId20"/>
    <p:sldId id="500" r:id="rId21"/>
    <p:sldId id="452" r:id="rId22"/>
    <p:sldId id="425" r:id="rId23"/>
    <p:sldId id="502" r:id="rId24"/>
    <p:sldId id="503" r:id="rId25"/>
    <p:sldId id="434" r:id="rId26"/>
    <p:sldId id="426" r:id="rId27"/>
    <p:sldId id="504" r:id="rId28"/>
    <p:sldId id="505" r:id="rId29"/>
    <p:sldId id="506" r:id="rId30"/>
    <p:sldId id="520" r:id="rId31"/>
    <p:sldId id="507" r:id="rId32"/>
    <p:sldId id="433" r:id="rId33"/>
    <p:sldId id="437" r:id="rId34"/>
    <p:sldId id="497" r:id="rId35"/>
    <p:sldId id="523" r:id="rId36"/>
    <p:sldId id="509" r:id="rId37"/>
    <p:sldId id="511" r:id="rId38"/>
    <p:sldId id="453" r:id="rId39"/>
    <p:sldId id="512" r:id="rId40"/>
    <p:sldId id="513" r:id="rId41"/>
    <p:sldId id="423" r:id="rId42"/>
    <p:sldId id="514" r:id="rId43"/>
    <p:sldId id="440" r:id="rId44"/>
    <p:sldId id="358" r:id="rId45"/>
    <p:sldId id="515" r:id="rId46"/>
    <p:sldId id="517" r:id="rId47"/>
    <p:sldId id="405" r:id="rId48"/>
    <p:sldId id="510" r:id="rId49"/>
    <p:sldId id="441" r:id="rId5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585" autoAdjust="0"/>
  </p:normalViewPr>
  <p:slideViewPr>
    <p:cSldViewPr>
      <p:cViewPr varScale="1">
        <p:scale>
          <a:sx n="87" d="100"/>
          <a:sy n="87" d="100"/>
        </p:scale>
        <p:origin x="96" y="2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624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20B0-1E33-40D2-9941-B1094DE057C1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60E0B-EA54-4FDD-8D4D-54507186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24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01" cy="461193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6" y="0"/>
            <a:ext cx="3012001" cy="461193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r">
              <a:defRPr sz="1100"/>
            </a:lvl1pPr>
          </a:lstStyle>
          <a:p>
            <a:fld id="{7FBEFF09-F5CB-42C1-B94D-EC9CE13A343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90" tIns="43745" rIns="87490" bIns="437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10" y="4387442"/>
            <a:ext cx="5559457" cy="4155317"/>
          </a:xfrm>
          <a:prstGeom prst="rect">
            <a:avLst/>
          </a:prstGeom>
        </p:spPr>
        <p:txBody>
          <a:bodyPr vert="horz" lIns="87490" tIns="43745" rIns="87490" bIns="437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356"/>
            <a:ext cx="3012001" cy="461193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r">
              <a:defRPr sz="1100"/>
            </a:lvl1pPr>
          </a:lstStyle>
          <a:p>
            <a:fld id="{DF628643-7268-42DA-8A3E-72EF819F8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5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67EA5-F3CF-494A-999D-C9539C0819F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07F40-C664-4A9A-A971-151A5BD708E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8A8BA-F5F0-47E6-8CBB-EABA20278E4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15A9D-03CC-4E4C-8586-BF126D47B83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A2864-22F3-41A7-9393-56BC3AD7296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1BD1-5705-47ED-8FAE-066779778ABB}" type="datetime1">
              <a:rPr lang="en-US" smtClean="0"/>
              <a:t>9/23/2019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68B-4D1F-46BE-B46C-10F4E94AEA0B}" type="datetime1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3915-9A5C-41E6-B05E-CED06DDEADAD}" type="datetime1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1DDA-816F-4EDD-8AB1-B5C2F776FFE1}" type="datetime1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EEDD-B9D6-484D-BE9C-061094224FD5}" type="datetime1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442C-75C9-4A82-963D-820ED753481E}" type="datetime1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881F-7134-4E9F-820B-D062D89BF400}" type="datetime1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65EB-C283-4974-A9E5-592A0C0F7D97}" type="datetime1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4219-2301-4612-9C21-3F17AF2C1F3E}" type="datetime1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7AC9-9FC9-40BC-8E4D-2AFD2CB64EDB}" type="datetime1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2830-0E76-4EAC-9ED0-42AC58007FBB}" type="datetime1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0DAF25-7C8E-4C28-B058-51ABA35A18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92D8C4-5A99-4D28-9A1D-BE1C08066F37}" type="datetime1">
              <a:rPr lang="en-US" smtClean="0"/>
              <a:t>9/23/2019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0DAF25-7C8E-4C28-B058-51ABA35A18F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index.htm" TargetMode="External"/><Relationship Id="rId2" Type="http://schemas.openxmlformats.org/officeDocument/2006/relationships/hyperlink" Target="http://www.iisd.ca/paris-knowledge-bridge/video-3-the-science-and-economics-of-climate-governanc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.nasa.gov/GlobalIceViewer/index.cf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etscherarchiv.de/fotovergleiche/gletscher_list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limate.nasa.gov/ice/GlobalIceViewer/index.cf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catalog.ohs.org/" TargetMode="External"/><Relationship Id="rId7" Type="http://schemas.openxmlformats.org/officeDocument/2006/relationships/hyperlink" Target="http://www.nwmapsco.com/ZybachB/Thesis/05-081_Chapter_3b.pdf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oryink.com/results.cfm?keyword=Weather&amp;searchfield=topics" TargetMode="External"/><Relationship Id="rId5" Type="http://schemas.openxmlformats.org/officeDocument/2006/relationships/hyperlink" Target="http://www.pacificcohistory.org/columbia.htm" TargetMode="External"/><Relationship Id="rId4" Type="http://schemas.openxmlformats.org/officeDocument/2006/relationships/hyperlink" Target="http://books.google.com/books?id=wZA8AAAAIAAJ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.org/image/view/9529/_origina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bloomberg.com/graphics/2015-whats-warming-the-world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r:\Courses\ClimateChange\CanvasStuff\E-Cig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 Change Science:</a:t>
            </a:r>
            <a:br>
              <a:rPr lang="en-US" dirty="0" smtClean="0"/>
            </a:br>
            <a:r>
              <a:rPr lang="en-US" dirty="0" smtClean="0"/>
              <a:t>An introduction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PS399: Science and Politics of Climate Change</a:t>
            </a:r>
          </a:p>
          <a:p>
            <a:r>
              <a:rPr lang="en-US" dirty="0" smtClean="0"/>
              <a:t>Ronald B. Mitchell</a:t>
            </a:r>
          </a:p>
          <a:p>
            <a:r>
              <a:rPr lang="en-US" dirty="0" smtClean="0"/>
              <a:t>University of Oregon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 to” source for this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Short video on IPCC and Climate Science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From start until about ~5</a:t>
            </a:r>
            <a:r>
              <a:rPr lang="en-US" dirty="0"/>
              <a:t>½  minutes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/>
              <a:t>IPCC Climate Change 2014</a:t>
            </a:r>
          </a:p>
          <a:p>
            <a:pPr marL="0" indent="0" algn="ctr">
              <a:buNone/>
            </a:pPr>
            <a:r>
              <a:rPr lang="en-US" sz="4400" dirty="0" smtClean="0">
                <a:hlinkClick r:id="rId3"/>
              </a:rPr>
              <a:t>http</a:t>
            </a:r>
            <a:r>
              <a:rPr lang="en-US" sz="4400" dirty="0">
                <a:hlinkClick r:id="rId3"/>
              </a:rPr>
              <a:t>://</a:t>
            </a:r>
            <a:r>
              <a:rPr lang="en-US" sz="4400" dirty="0" smtClean="0">
                <a:hlinkClick r:id="rId3"/>
              </a:rPr>
              <a:t>www.ipcc.ch/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dirty="0" smtClean="0"/>
              <a:t>-- Synthesis Report</a:t>
            </a:r>
          </a:p>
          <a:p>
            <a:pPr marL="0" indent="0" algn="ctr">
              <a:buNone/>
            </a:pPr>
            <a:r>
              <a:rPr lang="en-US" dirty="0" smtClean="0"/>
              <a:t>-- Physical Science </a:t>
            </a:r>
            <a:r>
              <a:rPr lang="en-US" dirty="0"/>
              <a:t>Basis</a:t>
            </a:r>
          </a:p>
          <a:p>
            <a:pPr marL="0" indent="0" algn="ctr">
              <a:buNone/>
            </a:pPr>
            <a:r>
              <a:rPr lang="en-US" dirty="0"/>
              <a:t>-- </a:t>
            </a:r>
            <a:r>
              <a:rPr lang="en-US" dirty="0" smtClean="0"/>
              <a:t>Impacts</a:t>
            </a:r>
            <a:r>
              <a:rPr lang="en-US" dirty="0"/>
              <a:t>, Adaptation and Vulnerability </a:t>
            </a:r>
          </a:p>
          <a:p>
            <a:pPr marL="0" indent="0" algn="ctr">
              <a:buNone/>
            </a:pPr>
            <a:r>
              <a:rPr lang="en-US" dirty="0"/>
              <a:t>-- </a:t>
            </a:r>
            <a:r>
              <a:rPr lang="en-US" dirty="0" smtClean="0"/>
              <a:t>Mitigation </a:t>
            </a:r>
            <a:r>
              <a:rPr lang="en-US" dirty="0"/>
              <a:t>of Climate Change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Earth’s “Heat-trapping Blanket”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 descr="FAQ 1.3 Fig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49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640080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IPCC: http://www.ipcc.ch/publications_and_data/ar4/wg1/en/faq-1-3-figure-1.html</a:t>
            </a:r>
          </a:p>
        </p:txBody>
      </p:sp>
    </p:spTree>
    <p:extLst>
      <p:ext uri="{BB962C8B-B14F-4D97-AF65-F5344CB8AC3E}">
        <p14:creationId xmlns:p14="http://schemas.microsoft.com/office/powerpoint/2010/main" val="30007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05099" y="3009900"/>
            <a:ext cx="6324600" cy="762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Climate System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152400"/>
            <a:ext cx="748937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8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human-caused climate change occurring?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phrased as: “are human actions causing Earth’s climate to change in ways that differ enough from historical natural variation that we are likely to face impacts that humans find unattractive?”</a:t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pPr marL="0" indent="0" algn="ctr">
              <a:buNone/>
            </a:pPr>
            <a:r>
              <a:rPr lang="en-US" b="1" u="sng" dirty="0" smtClean="0"/>
              <a:t>Two </a:t>
            </a:r>
            <a:r>
              <a:rPr lang="en-US" b="1" u="sng" dirty="0" err="1" smtClean="0"/>
              <a:t>subquestions</a:t>
            </a:r>
            <a:endParaRPr lang="en-US" b="1" u="sng" dirty="0" smtClean="0"/>
          </a:p>
          <a:p>
            <a:r>
              <a:rPr lang="en-US" dirty="0" smtClean="0"/>
              <a:t>Is the climate changing?</a:t>
            </a:r>
          </a:p>
          <a:p>
            <a:r>
              <a:rPr lang="en-US" dirty="0"/>
              <a:t>Are humans the cause of the changes we are seeing?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the Climate Changing?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climate changing?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Yes. What’s </a:t>
            </a:r>
            <a:r>
              <a:rPr lang="en-US" dirty="0"/>
              <a:t>the evidence?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7701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Temperatures as measured are increasing over time, with various measurement types consistent with each other: thermometers / ice cores / corals / tree rings / land and ocean temps / satellites</a:t>
            </a:r>
          </a:p>
          <a:p>
            <a:r>
              <a:rPr lang="en-US" dirty="0"/>
              <a:t>Other </a:t>
            </a:r>
            <a:r>
              <a:rPr lang="en-US" b="1" u="sng" dirty="0" smtClean="0"/>
              <a:t>direct</a:t>
            </a:r>
            <a:r>
              <a:rPr lang="en-US" dirty="0" smtClean="0"/>
              <a:t> indicators that warming has occurred: </a:t>
            </a:r>
            <a:r>
              <a:rPr lang="en-US" dirty="0"/>
              <a:t>glaciers / ice sheets / Arctic ice / sea level rise / date of river-ice breakup / precipitation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err="1"/>
              <a:t>CanNOT</a:t>
            </a:r>
            <a:r>
              <a:rPr lang="en-US" dirty="0"/>
              <a:t> attribute single events to climate change but can attribute probability shifts to it</a:t>
            </a:r>
          </a:p>
          <a:p>
            <a:r>
              <a:rPr lang="en-US" dirty="0" smtClean="0"/>
              <a:t>Indirect indicators of warming also consistent with warming: </a:t>
            </a:r>
            <a:r>
              <a:rPr lang="en-US" dirty="0"/>
              <a:t>bird migration days / plant blooming days</a:t>
            </a:r>
          </a:p>
          <a:p>
            <a:r>
              <a:rPr lang="en-US" b="1" u="sng" dirty="0" smtClean="0"/>
              <a:t>Amount</a:t>
            </a:r>
            <a:r>
              <a:rPr lang="en-US" dirty="0" smtClean="0"/>
              <a:t> of warming appears to be outside natural variation</a:t>
            </a:r>
          </a:p>
          <a:p>
            <a:r>
              <a:rPr lang="en-US" b="1" u="sng" dirty="0" smtClean="0"/>
              <a:t>Rate</a:t>
            </a:r>
            <a:r>
              <a:rPr lang="en-US" dirty="0" smtClean="0"/>
              <a:t> of warming appears to be faster than natural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ways of measuring </a:t>
            </a:r>
            <a:r>
              <a:rPr lang="en-US" b="1" u="sng" dirty="0" smtClean="0"/>
              <a:t>temperature</a:t>
            </a:r>
            <a:r>
              <a:rPr lang="en-US" dirty="0" smtClean="0"/>
              <a:t> increase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Thermometers for recent past – averaged across globe</a:t>
            </a:r>
          </a:p>
          <a:p>
            <a:r>
              <a:rPr lang="en-US" dirty="0"/>
              <a:t>Ice core records for </a:t>
            </a:r>
            <a:r>
              <a:rPr lang="en-US" dirty="0" smtClean="0"/>
              <a:t>long</a:t>
            </a:r>
            <a:r>
              <a:rPr lang="en-US" dirty="0"/>
              <a:t>-range </a:t>
            </a:r>
            <a:r>
              <a:rPr lang="en-US" dirty="0" smtClean="0"/>
              <a:t>past</a:t>
            </a:r>
            <a:endParaRPr lang="en-US" dirty="0"/>
          </a:p>
          <a:p>
            <a:r>
              <a:rPr lang="en-US" dirty="0"/>
              <a:t>Corals </a:t>
            </a:r>
            <a:r>
              <a:rPr lang="en-US" dirty="0" smtClean="0"/>
              <a:t>and ocean sediments for </a:t>
            </a:r>
            <a:r>
              <a:rPr lang="en-US" dirty="0"/>
              <a:t>long-range past</a:t>
            </a:r>
          </a:p>
          <a:p>
            <a:r>
              <a:rPr lang="en-US" dirty="0"/>
              <a:t>Tree rings for medium-range past</a:t>
            </a:r>
          </a:p>
          <a:p>
            <a:r>
              <a:rPr lang="en-US" dirty="0" smtClean="0"/>
              <a:t>Satellites for present and future</a:t>
            </a:r>
          </a:p>
          <a:p>
            <a:r>
              <a:rPr lang="en-US" dirty="0" smtClean="0"/>
              <a:t>Wherever these methods overlap, good consistency</a:t>
            </a:r>
          </a:p>
          <a:p>
            <a:r>
              <a:rPr lang="en-US" dirty="0" smtClean="0"/>
              <a:t>Where they measure different things, good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Thermometer Record for Past 140 Years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2000" y="6065838"/>
            <a:ext cx="7848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Source: </a:t>
            </a:r>
            <a:r>
              <a:rPr lang="en-US" sz="1200"/>
              <a:t>Intergovernmental Panel on Climate Change. 2001. </a:t>
            </a:r>
            <a:r>
              <a:rPr lang="en-US" sz="1200" i="1"/>
              <a:t>Climate change 2001: the scientific basis, summary for policymakers (a report of Working Group I of the Intergovernmental Panel on Climate Change)</a:t>
            </a:r>
            <a:r>
              <a:rPr lang="en-US" sz="1200"/>
              <a:t>. Geneva: Intergovernmental Panel on Climate Change, 3.</a:t>
            </a:r>
          </a:p>
        </p:txBody>
      </p:sp>
      <p:pic>
        <p:nvPicPr>
          <p:cNvPr id="2048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76400"/>
            <a:ext cx="8229600" cy="4389120"/>
          </a:xfrm>
        </p:spPr>
      </p:pic>
    </p:spTree>
    <p:extLst>
      <p:ext uri="{BB962C8B-B14F-4D97-AF65-F5344CB8AC3E}">
        <p14:creationId xmlns:p14="http://schemas.microsoft.com/office/powerpoint/2010/main" val="25753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Ice Core Record for Past 1000 Years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62000" y="6096000"/>
            <a:ext cx="7848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Source: </a:t>
            </a:r>
            <a:r>
              <a:rPr lang="en-US" sz="1200"/>
              <a:t>Intergovernmental Panel on Climate Change. 2001. </a:t>
            </a:r>
            <a:r>
              <a:rPr lang="en-US" sz="1200" i="1"/>
              <a:t>Climate change 2001: the scientific basis, summary for policymakers (a report of Working Group I of the Intergovernmental Panel on Climate Change</a:t>
            </a:r>
            <a:r>
              <a:rPr lang="en-US" sz="1200"/>
              <a:t>). Geneva: Intergovernmental Panel on Climate Change, 3. At: http://www.ipcc.ch/present/cop65/johnhoughton.ppt</a:t>
            </a:r>
          </a:p>
        </p:txBody>
      </p:sp>
      <p:pic>
        <p:nvPicPr>
          <p:cNvPr id="1946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447800"/>
            <a:ext cx="8153400" cy="4678363"/>
          </a:xfrm>
          <a:noFill/>
        </p:spPr>
      </p:pic>
    </p:spTree>
    <p:extLst>
      <p:ext uri="{BB962C8B-B14F-4D97-AF65-F5344CB8AC3E}">
        <p14:creationId xmlns:p14="http://schemas.microsoft.com/office/powerpoint/2010/main" val="8741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b="1" u="sng" dirty="0" smtClean="0"/>
              <a:t>locations</a:t>
            </a:r>
            <a:r>
              <a:rPr lang="en-US" dirty="0" smtClean="0"/>
              <a:t> of warming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524000"/>
            <a:ext cx="4505325" cy="518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962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“</a:t>
            </a:r>
            <a:r>
              <a:rPr lang="en-US" dirty="0"/>
              <a:t>Warming of the climate system is unequivocal, and since the 1950s, many of the </a:t>
            </a:r>
            <a:r>
              <a:rPr lang="en-US" dirty="0" smtClean="0"/>
              <a:t>observed changes </a:t>
            </a:r>
            <a:r>
              <a:rPr lang="en-US" dirty="0"/>
              <a:t>are unprecedented over decades to millennia. The atmosphere and ocean have warmed</a:t>
            </a:r>
            <a:r>
              <a:rPr lang="en-US" dirty="0" smtClean="0"/>
              <a:t>, the </a:t>
            </a:r>
            <a:r>
              <a:rPr lang="en-US" dirty="0"/>
              <a:t>amounts of snow and ice have diminished, sea level has risen, and the concentrations </a:t>
            </a:r>
            <a:r>
              <a:rPr lang="en-US" dirty="0" smtClean="0"/>
              <a:t>of greenhouse </a:t>
            </a:r>
            <a:r>
              <a:rPr lang="en-US" dirty="0"/>
              <a:t>gases have increased</a:t>
            </a:r>
            <a:r>
              <a:rPr lang="en-US" dirty="0" smtClean="0"/>
              <a:t>” (IPCC, 2013).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use in class – back </a:t>
            </a:r>
            <a:r>
              <a:rPr lang="en-US" smtClean="0"/>
              <a:t>row please</a:t>
            </a:r>
          </a:p>
          <a:p>
            <a:r>
              <a:rPr lang="en-US" dirty="0" smtClean="0"/>
              <a:t>How to read for this class</a:t>
            </a:r>
          </a:p>
          <a:p>
            <a:r>
              <a:rPr lang="en-US" dirty="0" smtClean="0"/>
              <a:t>Plagiarism</a:t>
            </a:r>
          </a:p>
          <a:p>
            <a:r>
              <a:rPr lang="en-US" dirty="0" smtClean="0"/>
              <a:t>Office hours today</a:t>
            </a:r>
          </a:p>
          <a:p>
            <a:r>
              <a:rPr lang="en-US" dirty="0" smtClean="0"/>
              <a:t>How many have i-clickers?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</a:t>
            </a:r>
            <a:r>
              <a:rPr lang="en-US" b="1" u="sng" dirty="0" smtClean="0"/>
              <a:t>direct </a:t>
            </a:r>
            <a:r>
              <a:rPr lang="en-US" dirty="0" smtClean="0"/>
              <a:t>indicators of 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Precipitation: Changing patterns</a:t>
            </a:r>
          </a:p>
          <a:p>
            <a:r>
              <a:rPr lang="en-US" dirty="0" smtClean="0"/>
              <a:t>Glaciers</a:t>
            </a:r>
            <a:r>
              <a:rPr lang="en-US" dirty="0"/>
              <a:t>: Receding</a:t>
            </a:r>
          </a:p>
          <a:p>
            <a:r>
              <a:rPr lang="en-US" dirty="0"/>
              <a:t>Sea </a:t>
            </a:r>
            <a:r>
              <a:rPr lang="en-US" dirty="0" smtClean="0"/>
              <a:t>levels:  </a:t>
            </a:r>
            <a:r>
              <a:rPr lang="en-US" dirty="0"/>
              <a:t>Rising</a:t>
            </a:r>
          </a:p>
          <a:p>
            <a:r>
              <a:rPr lang="en-US" dirty="0"/>
              <a:t>Sea ice : </a:t>
            </a:r>
            <a:r>
              <a:rPr lang="en-US" dirty="0" smtClean="0"/>
              <a:t>Declining</a:t>
            </a:r>
          </a:p>
          <a:p>
            <a:r>
              <a:rPr lang="en-US" dirty="0" smtClean="0"/>
              <a:t>River ice breakup: Earlier</a:t>
            </a:r>
          </a:p>
          <a:p>
            <a:r>
              <a:rPr lang="en-US" dirty="0" smtClean="0"/>
              <a:t>Extreme </a:t>
            </a:r>
            <a:r>
              <a:rPr lang="en-US" dirty="0"/>
              <a:t>climate </a:t>
            </a:r>
            <a:r>
              <a:rPr lang="en-US" dirty="0" smtClean="0"/>
              <a:t>events: More frequent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Precipitation: Changing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2" y="1954306"/>
            <a:ext cx="8290798" cy="421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002" y="6477000"/>
            <a:ext cx="414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IPCC,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Glaciers: </a:t>
            </a:r>
            <a:r>
              <a:rPr lang="en-US" dirty="0"/>
              <a:t>R</a:t>
            </a:r>
            <a:r>
              <a:rPr lang="en-US" dirty="0" smtClean="0"/>
              <a:t>eceding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 descr="Figure 4.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5410200" cy="413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40080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IPCC: http://</a:t>
            </a:r>
            <a:r>
              <a:rPr lang="en-US" sz="1400" dirty="0" smtClean="0"/>
              <a:t>www.ipcc.ch/publications_and_data/ar4/wg1/en/figure-4-13.html 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533400" y="57544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3"/>
              </a:rPr>
              <a:t>Greenland glacier loss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long time trend of one case</a:t>
            </a:r>
          </a:p>
          <a:p>
            <a:r>
              <a:rPr lang="en-US" dirty="0">
                <a:hlinkClick r:id="rId4"/>
              </a:rPr>
              <a:t>Glacier loss pictures</a:t>
            </a:r>
            <a:r>
              <a:rPr lang="en-US" dirty="0"/>
              <a:t> – numerous cases of same phenomenon</a:t>
            </a:r>
          </a:p>
        </p:txBody>
      </p:sp>
    </p:spTree>
    <p:extLst>
      <p:ext uri="{BB962C8B-B14F-4D97-AF65-F5344CB8AC3E}">
        <p14:creationId xmlns:p14="http://schemas.microsoft.com/office/powerpoint/2010/main" val="8967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Glaciers: Argentina</a:t>
            </a:r>
            <a:endParaRPr lang="en-US" dirty="0"/>
          </a:p>
        </p:txBody>
      </p:sp>
      <p:pic>
        <p:nvPicPr>
          <p:cNvPr id="31747" name="Picture 6" descr="http://news.bbc.co.uk/shared/img/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http://newsimg.bbc.co.uk/shared/img/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http://newsimg.bbc.co.uk/shared/img/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 descr="http://newsimg.bbc.co.uk/shared/img/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335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 descr="http://news.bbc.co.uk/nol/shared/spl/hi/picture_gallery/05/sci_nat_how_the_world_is_changing/img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7010400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16"/>
          <p:cNvSpPr txBox="1">
            <a:spLocks noChangeArrowheads="1"/>
          </p:cNvSpPr>
          <p:nvPr/>
        </p:nvSpPr>
        <p:spPr bwMode="auto">
          <a:xfrm>
            <a:off x="533400" y="6400800"/>
            <a:ext cx="845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http://news.bbc.co.uk/2/shared/spl/hi/picture_gallery/05/sci_nat_how_the_world_is_changing/html/1.stm</a:t>
            </a:r>
          </a:p>
        </p:txBody>
      </p:sp>
    </p:spTree>
    <p:extLst>
      <p:ext uri="{BB962C8B-B14F-4D97-AF65-F5344CB8AC3E}">
        <p14:creationId xmlns:p14="http://schemas.microsoft.com/office/powerpoint/2010/main" val="22710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Glaciers: Austria</a:t>
            </a:r>
            <a:endParaRPr lang="en-US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2000" y="60658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Source: </a:t>
            </a:r>
            <a:r>
              <a:rPr lang="en-US" sz="1200"/>
              <a:t>Gesellschaft für ökologische Forschung e.V. 2002. </a:t>
            </a:r>
            <a:r>
              <a:rPr lang="en-US" sz="1200" i="1"/>
              <a:t>Das gletscherarchiv</a:t>
            </a:r>
            <a:r>
              <a:rPr lang="en-US" sz="1200"/>
              <a:t>. http://www.gletscherarchiv.de/. Accessed on: 15 January 2003.</a:t>
            </a:r>
          </a:p>
        </p:txBody>
      </p:sp>
      <p:pic>
        <p:nvPicPr>
          <p:cNvPr id="29700" name="Picture 12" descr="Glacie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516188"/>
            <a:ext cx="4038600" cy="2692400"/>
          </a:xfrm>
          <a:noFill/>
        </p:spPr>
      </p:pic>
      <p:pic>
        <p:nvPicPr>
          <p:cNvPr id="29701" name="Picture 13" descr="Glacie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501900"/>
            <a:ext cx="4038600" cy="2722563"/>
          </a:xfrm>
          <a:noFill/>
        </p:spPr>
      </p:pic>
      <p:sp>
        <p:nvSpPr>
          <p:cNvPr id="29702" name="Text Box 14"/>
          <p:cNvSpPr txBox="1">
            <a:spLocks noChangeArrowheads="1"/>
          </p:cNvSpPr>
          <p:nvPr/>
        </p:nvSpPr>
        <p:spPr bwMode="auto">
          <a:xfrm>
            <a:off x="2808288" y="18288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Kärnten, Austria</a:t>
            </a:r>
          </a:p>
        </p:txBody>
      </p:sp>
      <p:sp>
        <p:nvSpPr>
          <p:cNvPr id="29703" name="Oval 15"/>
          <p:cNvSpPr>
            <a:spLocks noChangeArrowheads="1"/>
          </p:cNvSpPr>
          <p:nvPr/>
        </p:nvSpPr>
        <p:spPr bwMode="auto">
          <a:xfrm>
            <a:off x="6438900" y="4781550"/>
            <a:ext cx="609600" cy="381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levels: Rising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248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IPCC, 2013: “The </a:t>
            </a:r>
            <a:r>
              <a:rPr lang="en-US" sz="1400" dirty="0"/>
              <a:t>rate of sea level rise since the mid-19th century has been larger than the mean rate during </a:t>
            </a:r>
            <a:r>
              <a:rPr lang="en-US" sz="1400" dirty="0" smtClean="0"/>
              <a:t>the previous </a:t>
            </a:r>
            <a:r>
              <a:rPr lang="en-US" sz="1400" dirty="0"/>
              <a:t>two </a:t>
            </a:r>
            <a:r>
              <a:rPr lang="en-US" sz="1400" dirty="0" smtClean="0"/>
              <a:t>millennia.”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4" y="1524000"/>
            <a:ext cx="7847246" cy="456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1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ice: Declining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0"/>
            <a:ext cx="8229600" cy="4922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Arctic sea ice loss 1900-201o – long time trend of large phenomenon (~3.5%/decade) </a:t>
            </a: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/>
              <a:t>changes in </a:t>
            </a:r>
            <a:r>
              <a:rPr lang="en-US" dirty="0" err="1" smtClean="0">
                <a:hlinkClick r:id="rId2"/>
              </a:rPr>
              <a:t>BAntarctic</a:t>
            </a:r>
            <a:r>
              <a:rPr lang="en-US" dirty="0" smtClean="0">
                <a:hlinkClick r:id="rId2"/>
              </a:rPr>
              <a:t> sea ice loss </a:t>
            </a:r>
            <a:r>
              <a:rPr lang="en-US" dirty="0" smtClean="0"/>
              <a:t>– “little evidence of long-term changes in … max or min ice extent”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6" y="2514600"/>
            <a:ext cx="5400674" cy="3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9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River ice breakup: Earlier</a:t>
            </a:r>
          </a:p>
        </p:txBody>
      </p:sp>
      <p:pic>
        <p:nvPicPr>
          <p:cNvPr id="32771" name="Picture 4" descr="trends_in_the_ice_breaking_date_in_the_tornio_river_fin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00200"/>
            <a:ext cx="8534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1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River ice breakup: Columbia River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900" dirty="0" err="1" smtClean="0"/>
              <a:t>Colubmia</a:t>
            </a:r>
            <a:r>
              <a:rPr lang="en-US" sz="900" dirty="0" smtClean="0"/>
              <a:t> Riv</a:t>
            </a:r>
            <a:r>
              <a:rPr lang="en-US" sz="1000" dirty="0" smtClean="0"/>
              <a:t>er froze over in: 1830, 1833, 1840, 1842, 1847, 1849(2x), 1856, 1875, 1862, 1868, 1884, 1885, 1888, 1890, 1891, 1894, 1896, 1907, 1909, 1916, 1919, 1930 *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447800"/>
            <a:ext cx="8689975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457200" y="6003925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Picture: Hood River, Oregon, W. D. Rogers, 1/17/1907; Oregon Historical Society Photo OrHi 35431  (</a:t>
            </a:r>
            <a:r>
              <a:rPr lang="en-US" sz="1000">
                <a:latin typeface="Calibri" pitchFamily="34" charset="0"/>
                <a:hlinkClick r:id="rId3"/>
              </a:rPr>
              <a:t>http://librarycatalog.ohs.org/</a:t>
            </a:r>
            <a:r>
              <a:rPr lang="en-US" sz="1000">
                <a:latin typeface="Calibri" pitchFamily="34" charset="0"/>
              </a:rPr>
              <a:t>) </a:t>
            </a:r>
          </a:p>
          <a:p>
            <a:r>
              <a:rPr lang="en-US" sz="1000">
                <a:latin typeface="Calibri" pitchFamily="34" charset="0"/>
              </a:rPr>
              <a:t>Columbia “generally freezes up once in the winter” from a trial in 1882 at </a:t>
            </a:r>
            <a:r>
              <a:rPr lang="en-US" sz="1000">
                <a:latin typeface="Calibri" pitchFamily="34" charset="0"/>
                <a:hlinkClick r:id="rId4"/>
              </a:rPr>
              <a:t>http://books.google.com/books?id=wZA8AAAAIAAJ</a:t>
            </a:r>
            <a:r>
              <a:rPr lang="en-US" sz="1000">
                <a:latin typeface="Calibri" pitchFamily="34" charset="0"/>
              </a:rPr>
              <a:t>  (p. 1393)</a:t>
            </a:r>
          </a:p>
          <a:p>
            <a:r>
              <a:rPr lang="en-US" sz="1000">
                <a:latin typeface="Calibri" pitchFamily="34" charset="0"/>
              </a:rPr>
              <a:t>*Data on freezes compiled from: </a:t>
            </a:r>
            <a:r>
              <a:rPr lang="en-US" sz="1000">
                <a:latin typeface="Calibri" pitchFamily="34" charset="0"/>
                <a:hlinkClick r:id="rId5"/>
              </a:rPr>
              <a:t>http://www.pacificcohistory.org/columbia.htm</a:t>
            </a:r>
            <a:r>
              <a:rPr lang="en-US" sz="1000">
                <a:latin typeface="Calibri" pitchFamily="34" charset="0"/>
              </a:rPr>
              <a:t>; </a:t>
            </a:r>
            <a:r>
              <a:rPr lang="en-US" sz="1000">
                <a:latin typeface="Calibri" pitchFamily="34" charset="0"/>
                <a:hlinkClick r:id="rId6"/>
              </a:rPr>
              <a:t>http://historyink.com/results.cfm?keyword=Weather&amp;searchfield=topics</a:t>
            </a:r>
            <a:r>
              <a:rPr lang="en-US" sz="1000">
                <a:latin typeface="Calibri" pitchFamily="34" charset="0"/>
              </a:rPr>
              <a:t>; and </a:t>
            </a:r>
            <a:r>
              <a:rPr lang="en-US" sz="1000">
                <a:latin typeface="Calibri" pitchFamily="34" charset="0"/>
                <a:hlinkClick r:id="rId7"/>
              </a:rPr>
              <a:t>http://www.nwmapsco.com/ZybachB/Thesis/05-081_Chapter_3b.pdf</a:t>
            </a:r>
            <a:r>
              <a:rPr lang="en-US" sz="1000">
                <a:latin typeface="Calibri" pitchFamily="34" charset="0"/>
              </a:rPr>
              <a:t> (p. 86)</a:t>
            </a:r>
          </a:p>
        </p:txBody>
      </p:sp>
    </p:spTree>
    <p:extLst>
      <p:ext uri="{BB962C8B-B14F-4D97-AF65-F5344CB8AC3E}">
        <p14:creationId xmlns:p14="http://schemas.microsoft.com/office/powerpoint/2010/main" val="39673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 climate events: </a:t>
            </a:r>
            <a:br>
              <a:rPr lang="en-US" dirty="0" smtClean="0"/>
            </a:br>
            <a:r>
              <a:rPr lang="en-US" dirty="0" smtClean="0"/>
              <a:t>expected to be more frequent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Expectation of more frequent and bigger: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storms // droughts // floods</a:t>
            </a:r>
            <a:endParaRPr lang="en-US" dirty="0"/>
          </a:p>
          <a:p>
            <a:r>
              <a:rPr lang="en-US" dirty="0" smtClean="0"/>
              <a:t>All these occur regularly anyway, so these are about increased likelihood, which is more uncertain</a:t>
            </a:r>
          </a:p>
          <a:p>
            <a:pPr lvl="1"/>
            <a:r>
              <a:rPr lang="en-US" dirty="0"/>
              <a:t>“No clear trend in … tropical cyclones” (IPPC, 2007).</a:t>
            </a:r>
          </a:p>
          <a:p>
            <a:pPr lvl="1"/>
            <a:r>
              <a:rPr lang="en-US" dirty="0"/>
              <a:t>“Insufficient evidence to determine whether trends exist in … small-scale phenomena such as tornadoes, hail, lightning and dust storms” (IPPC, 2007). </a:t>
            </a:r>
          </a:p>
          <a:p>
            <a:r>
              <a:rPr lang="en-US" dirty="0" smtClean="0"/>
              <a:t>No single event </a:t>
            </a:r>
            <a:r>
              <a:rPr lang="en-US" dirty="0"/>
              <a:t>attributable </a:t>
            </a:r>
            <a:r>
              <a:rPr lang="en-US" dirty="0" smtClean="0"/>
              <a:t>to warming but can attribute changes in probability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next 2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 of climate change, including how to think about whether you should trust what I am about to tell you</a:t>
            </a:r>
          </a:p>
          <a:p>
            <a:r>
              <a:rPr lang="en-US" dirty="0" smtClean="0"/>
              <a:t>Is the climate changing?</a:t>
            </a:r>
          </a:p>
          <a:p>
            <a:r>
              <a:rPr lang="en-US" dirty="0" smtClean="0"/>
              <a:t>Are humans the cause of changing climate?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Droughts – more frequent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2" name="Picture 4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7992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5" descr="commence_graph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169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6172200"/>
            <a:ext cx="4320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Palmer Drought Severity </a:t>
            </a:r>
            <a:r>
              <a:rPr lang="en-US" dirty="0" smtClean="0"/>
              <a:t>Index </a:t>
            </a:r>
          </a:p>
          <a:p>
            <a:r>
              <a:rPr lang="en-US" dirty="0" smtClean="0"/>
              <a:t>-3 = severe drought</a:t>
            </a:r>
            <a:r>
              <a:rPr lang="en-US" dirty="0"/>
              <a:t>;</a:t>
            </a:r>
            <a:r>
              <a:rPr lang="en-US" dirty="0" smtClean="0"/>
              <a:t> -4 = extreme </a:t>
            </a:r>
            <a:r>
              <a:rPr lang="en-US" dirty="0"/>
              <a:t>drought</a:t>
            </a:r>
          </a:p>
        </p:txBody>
      </p:sp>
    </p:spTree>
    <p:extLst>
      <p:ext uri="{BB962C8B-B14F-4D97-AF65-F5344CB8AC3E}">
        <p14:creationId xmlns:p14="http://schemas.microsoft.com/office/powerpoint/2010/main" val="16822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indicators of warming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biological systems</a:t>
            </a:r>
          </a:p>
          <a:p>
            <a:r>
              <a:rPr lang="en-US" dirty="0" smtClean="0"/>
              <a:t>Birds, butterflies, mammals migrating earlier in year</a:t>
            </a:r>
          </a:p>
          <a:p>
            <a:r>
              <a:rPr lang="en-US" dirty="0" smtClean="0"/>
              <a:t>Plants blooming earlier in year </a:t>
            </a:r>
          </a:p>
          <a:p>
            <a:r>
              <a:rPr lang="en-US" dirty="0" smtClean="0"/>
              <a:t>Animals and plants “moving”: observed higher in altitude or latitude than previously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162299" y="1866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Observed effects of climate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0038"/>
            <a:ext cx="67818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4267200"/>
            <a:ext cx="6400800" cy="381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5588726"/>
            <a:ext cx="1600200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4750475"/>
            <a:ext cx="4495800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“Of </a:t>
            </a:r>
            <a:r>
              <a:rPr lang="en-US" dirty="0"/>
              <a:t>the more than 29,000 observational data series, from 75 </a:t>
            </a:r>
            <a:r>
              <a:rPr lang="en-US" dirty="0" smtClean="0"/>
              <a:t>studies, that show significant change in many physical and biological systems</a:t>
            </a:r>
            <a:r>
              <a:rPr lang="en-US" dirty="0"/>
              <a:t>, more than 89% are consistent with the direction of </a:t>
            </a:r>
            <a:r>
              <a:rPr lang="en-US" dirty="0" smtClean="0"/>
              <a:t>change expected </a:t>
            </a:r>
            <a:r>
              <a:rPr lang="en-US" dirty="0"/>
              <a:t>as a response to </a:t>
            </a:r>
            <a:r>
              <a:rPr lang="en-US" dirty="0" smtClean="0"/>
              <a:t>warming” IPCC, 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Are humans </a:t>
            </a:r>
            <a:r>
              <a:rPr lang="en-US" dirty="0" smtClean="0">
                <a:effectLst/>
              </a:rPr>
              <a:t>causing the </a:t>
            </a:r>
            <a:r>
              <a:rPr lang="en-US" dirty="0">
                <a:effectLst/>
              </a:rPr>
              <a:t>changes we </a:t>
            </a:r>
            <a:r>
              <a:rPr lang="en-US" dirty="0" smtClean="0">
                <a:effectLst/>
              </a:rPr>
              <a:t>are seeing</a:t>
            </a:r>
            <a:r>
              <a:rPr lang="en-US" dirty="0">
                <a:effectLst/>
              </a:rPr>
              <a:t>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humans as causes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Higher levels of human behaviors that lead to increased emissions </a:t>
            </a:r>
            <a:r>
              <a:rPr lang="en-US" dirty="0"/>
              <a:t>of known climate-changing gases</a:t>
            </a:r>
          </a:p>
          <a:p>
            <a:pPr marL="0" indent="0" algn="ctr">
              <a:buNone/>
            </a:pPr>
            <a:r>
              <a:rPr lang="en-US" b="1" i="1" dirty="0"/>
              <a:t>correlate with </a:t>
            </a:r>
          </a:p>
          <a:p>
            <a:r>
              <a:rPr lang="en-US" dirty="0" smtClean="0"/>
              <a:t>Higher atmospheric </a:t>
            </a:r>
            <a:r>
              <a:rPr lang="en-US" dirty="0"/>
              <a:t>concentrations </a:t>
            </a:r>
            <a:r>
              <a:rPr lang="en-US" dirty="0" smtClean="0"/>
              <a:t>of those gases which</a:t>
            </a:r>
            <a:endParaRPr lang="en-US" dirty="0"/>
          </a:p>
          <a:p>
            <a:pPr marL="0" indent="0" algn="ctr">
              <a:buNone/>
            </a:pPr>
            <a:r>
              <a:rPr lang="en-US" b="1" i="1" dirty="0"/>
              <a:t>correlate with </a:t>
            </a:r>
          </a:p>
          <a:p>
            <a:r>
              <a:rPr lang="en-US" dirty="0" smtClean="0"/>
              <a:t>Higher temperatures (and “as predicted” temperatures</a:t>
            </a:r>
            <a:endParaRPr lang="en-US" dirty="0"/>
          </a:p>
          <a:p>
            <a:pPr marL="0" indent="0" algn="ctr">
              <a:buNone/>
            </a:pPr>
            <a:r>
              <a:rPr lang="en-US" b="1" i="1" dirty="0" smtClean="0"/>
              <a:t>and do not correlate </a:t>
            </a:r>
            <a:r>
              <a:rPr lang="en-US" b="1" i="1" dirty="0"/>
              <a:t>with </a:t>
            </a:r>
          </a:p>
          <a:p>
            <a:r>
              <a:rPr lang="en-US" dirty="0"/>
              <a:t>Natural causes of higher temperatures alone</a:t>
            </a:r>
          </a:p>
          <a:p>
            <a:pPr marL="0" indent="0" algn="ctr">
              <a:buNone/>
            </a:pPr>
            <a:r>
              <a:rPr lang="en-US" b="1" i="1" dirty="0"/>
              <a:t>and are explainable</a:t>
            </a:r>
          </a:p>
          <a:p>
            <a:r>
              <a:rPr lang="en-US" dirty="0" smtClean="0"/>
              <a:t>By well-known theories of </a:t>
            </a:r>
            <a:r>
              <a:rPr lang="en-US" dirty="0"/>
              <a:t>physics </a:t>
            </a:r>
            <a:r>
              <a:rPr lang="en-US" dirty="0" smtClean="0"/>
              <a:t>and chemistry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we think its humans?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and chemistry of planet temperature known</a:t>
            </a:r>
          </a:p>
          <a:p>
            <a:r>
              <a:rPr lang="en-US" dirty="0"/>
              <a:t>Earth in equilibrium; small changes can change that</a:t>
            </a:r>
          </a:p>
          <a:p>
            <a:r>
              <a:rPr lang="en-US" dirty="0"/>
              <a:t>Increases in culprit </a:t>
            </a:r>
            <a:r>
              <a:rPr lang="en-US" dirty="0" smtClean="0"/>
              <a:t>chemicals seen in </a:t>
            </a:r>
            <a:r>
              <a:rPr lang="en-US" dirty="0"/>
              <a:t>atmosphere</a:t>
            </a:r>
          </a:p>
          <a:p>
            <a:r>
              <a:rPr lang="en-US" dirty="0"/>
              <a:t>Culprit chemicals </a:t>
            </a:r>
            <a:r>
              <a:rPr lang="en-US" dirty="0" smtClean="0"/>
              <a:t>come from </a:t>
            </a:r>
            <a:r>
              <a:rPr lang="en-US" dirty="0"/>
              <a:t>known human activities</a:t>
            </a:r>
          </a:p>
          <a:p>
            <a:r>
              <a:rPr lang="en-US" dirty="0" smtClean="0"/>
              <a:t>Temperature changes coincide with concentration </a:t>
            </a:r>
            <a:r>
              <a:rPr lang="en-US" dirty="0"/>
              <a:t>and human activity </a:t>
            </a:r>
            <a:r>
              <a:rPr lang="en-US" dirty="0" smtClean="0"/>
              <a:t>increases</a:t>
            </a:r>
          </a:p>
          <a:p>
            <a:r>
              <a:rPr lang="en-US" dirty="0"/>
              <a:t>Models match data only if natural factors and human factors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Physics and chemistry of planet temperature 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physics and chemistry say more GHGs, more temperature</a:t>
            </a:r>
          </a:p>
          <a:p>
            <a:r>
              <a:rPr lang="en-US" dirty="0"/>
              <a:t>Record shows CO2-temperature </a:t>
            </a:r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CO2-temperature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772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3436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Source: IPCC,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Earth in </a:t>
            </a:r>
            <a:r>
              <a:rPr lang="en-US" dirty="0" smtClean="0"/>
              <a:t>equilibrium:</a:t>
            </a:r>
            <a:br>
              <a:rPr lang="en-US" dirty="0" smtClean="0"/>
            </a:br>
            <a:r>
              <a:rPr lang="en-US" dirty="0" smtClean="0"/>
              <a:t>small </a:t>
            </a:r>
            <a:r>
              <a:rPr lang="en-US" dirty="0"/>
              <a:t>changes can change that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CO2 and CH4 are VERY small fraction of atmosphere</a:t>
            </a:r>
            <a:br>
              <a:rPr lang="en-US" dirty="0"/>
            </a:br>
            <a:r>
              <a:rPr lang="en-US" dirty="0"/>
              <a:t>N2: 78%; O2: 21%; </a:t>
            </a:r>
            <a:r>
              <a:rPr lang="en-US" dirty="0" err="1"/>
              <a:t>Ar</a:t>
            </a:r>
            <a:r>
              <a:rPr lang="en-US" dirty="0"/>
              <a:t>: 1%; CO2: 0.04%; CH4: 0.0002%</a:t>
            </a:r>
          </a:p>
          <a:p>
            <a:r>
              <a:rPr lang="en-US" dirty="0"/>
              <a:t>Small changes in inputs can make big changes in outputs. </a:t>
            </a:r>
          </a:p>
          <a:p>
            <a:pPr lvl="1"/>
            <a:r>
              <a:rPr lang="en-US" dirty="0"/>
              <a:t>Delicate balance is in equilibrium: 500 pounds on each side, grain of sand can unbalance.</a:t>
            </a:r>
          </a:p>
          <a:p>
            <a:pPr lvl="1"/>
            <a:r>
              <a:rPr lang="en-US" dirty="0"/>
              <a:t>Human body: 5 beers = (5* 12 * .05) 3 ounces of alcohol can influence a 2400 ounce person (150 pounds)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plays an important role in climate change debates, so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35480"/>
            <a:ext cx="8991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Why </a:t>
            </a:r>
            <a:r>
              <a:rPr lang="en-US" sz="4800" dirty="0"/>
              <a:t>should we trust the </a:t>
            </a:r>
            <a:r>
              <a:rPr lang="en-US" sz="4800" dirty="0" smtClean="0"/>
              <a:t>science?</a:t>
            </a:r>
          </a:p>
          <a:p>
            <a:pPr marL="0" indent="0" algn="ctr">
              <a:buNone/>
            </a:pPr>
            <a:r>
              <a:rPr lang="en-US" sz="4800" dirty="0" smtClean="0"/>
              <a:t> </a:t>
            </a:r>
          </a:p>
          <a:p>
            <a:pPr marL="0" indent="0" algn="ctr">
              <a:buNone/>
            </a:pPr>
            <a:r>
              <a:rPr lang="en-US" sz="4800" dirty="0"/>
              <a:t>W</a:t>
            </a:r>
            <a:r>
              <a:rPr lang="en-US" sz="4800" dirty="0" smtClean="0"/>
              <a:t>hich </a:t>
            </a:r>
            <a:r>
              <a:rPr lang="en-US" sz="4800" dirty="0"/>
              <a:t>science should we trust?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3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Increases in culprit chemicals seen in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CO2: Atmospheric </a:t>
            </a:r>
            <a:r>
              <a:rPr lang="en-US" dirty="0"/>
              <a:t>concentrations over past 10,000 years between 260 and </a:t>
            </a:r>
            <a:r>
              <a:rPr lang="en-US" dirty="0" smtClean="0"/>
              <a:t>280; Currently </a:t>
            </a:r>
            <a:r>
              <a:rPr lang="en-US" dirty="0"/>
              <a:t>at about 400 and on a steady trajectory upward in last 60 years (Mauna </a:t>
            </a:r>
            <a:r>
              <a:rPr lang="en-US" dirty="0" smtClean="0"/>
              <a:t>Loa)</a:t>
            </a:r>
          </a:p>
          <a:p>
            <a:r>
              <a:rPr lang="en-US" dirty="0" smtClean="0"/>
              <a:t>CH4: Atmospheric </a:t>
            </a:r>
            <a:r>
              <a:rPr lang="en-US" dirty="0"/>
              <a:t>concentrations before 1800 at 0.8 </a:t>
            </a:r>
            <a:r>
              <a:rPr lang="en-US" dirty="0" smtClean="0"/>
              <a:t>ppm; Began </a:t>
            </a:r>
            <a:r>
              <a:rPr lang="en-US" dirty="0"/>
              <a:t>increasing in 1800 and now at 1.75 ppm (more than 2x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other explanations of these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CO2 measured at Mauna Loa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153400" cy="448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002" y="6477000"/>
            <a:ext cx="414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IPCC,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Culprit chemicals come from known human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838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IPCC</a:t>
            </a:r>
            <a:r>
              <a:rPr lang="en-US" dirty="0" smtClean="0"/>
              <a:t>: http</a:t>
            </a:r>
            <a:r>
              <a:rPr lang="en-US" dirty="0"/>
              <a:t>://</a:t>
            </a:r>
            <a:r>
              <a:rPr lang="en-US" dirty="0" smtClean="0"/>
              <a:t>www.ipcc.ch/graphics/syr/fig2-1.jpg</a:t>
            </a:r>
            <a:endParaRPr lang="en-US" dirty="0"/>
          </a:p>
        </p:txBody>
      </p:sp>
      <p:pic>
        <p:nvPicPr>
          <p:cNvPr id="6" name="Picture 2" descr="http://www.ipcc.ch/graphics/syr/fig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79551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Culprit chemicals come from known human activities</a:t>
            </a:r>
          </a:p>
        </p:txBody>
      </p:sp>
      <p:pic>
        <p:nvPicPr>
          <p:cNvPr id="4098" name="Picture 2" descr="http://www.wri.org/image/view/9529/_origin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343" y="1524000"/>
            <a:ext cx="6383058" cy="48488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400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World Resources Institute: </a:t>
            </a:r>
            <a:r>
              <a:rPr lang="en-US" dirty="0" smtClean="0">
                <a:hlinkClick r:id="rId3"/>
              </a:rPr>
              <a:t>http://www.wri.org/image/view/9529/_original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Basics of that chart:</a:t>
            </a:r>
            <a:br>
              <a:rPr lang="en-US" dirty="0" smtClean="0"/>
            </a:br>
            <a:r>
              <a:rPr lang="en-US" sz="4000" dirty="0" smtClean="0"/>
              <a:t>3 main greenhouse gases &amp; their 4 sources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Human GHG emissions: up 70% from 1970-2004</a:t>
            </a:r>
          </a:p>
          <a:p>
            <a:r>
              <a:rPr lang="en-US" dirty="0" smtClean="0"/>
              <a:t>75% of problem: Carbon Dioxide (CO2)</a:t>
            </a:r>
          </a:p>
          <a:p>
            <a:pPr lvl="1"/>
            <a:r>
              <a:rPr lang="en-US" dirty="0" smtClean="0"/>
              <a:t>Fossil fuel use for transport, electricity, heating, cooling, manufacturing (55%)</a:t>
            </a:r>
          </a:p>
          <a:p>
            <a:pPr lvl="1"/>
            <a:r>
              <a:rPr lang="en-US" dirty="0" smtClean="0"/>
              <a:t>Deforestation (20%)</a:t>
            </a:r>
          </a:p>
          <a:p>
            <a:r>
              <a:rPr lang="en-US" dirty="0" smtClean="0"/>
              <a:t>15% of problem: Methane (CH4)</a:t>
            </a:r>
          </a:p>
          <a:p>
            <a:pPr lvl="1"/>
            <a:r>
              <a:rPr lang="en-US" dirty="0" smtClean="0"/>
              <a:t>Livestock and manure</a:t>
            </a:r>
          </a:p>
          <a:p>
            <a:pPr lvl="1"/>
            <a:r>
              <a:rPr lang="en-US" dirty="0" smtClean="0"/>
              <a:t>Rice cultivation</a:t>
            </a:r>
          </a:p>
          <a:p>
            <a:r>
              <a:rPr lang="en-US" dirty="0" smtClean="0"/>
              <a:t>8% of problem: Nitrous Oxide (N2O)</a:t>
            </a:r>
          </a:p>
          <a:p>
            <a:pPr lvl="1"/>
            <a:r>
              <a:rPr lang="en-US" dirty="0" smtClean="0"/>
              <a:t>Agriculture fertilization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Temperature changes coincide with concentration and human activity increases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coincide with industrial revolution around 1850</a:t>
            </a:r>
          </a:p>
          <a:p>
            <a:r>
              <a:rPr lang="en-US" dirty="0" smtClean="0"/>
              <a:t>Glacier </a:t>
            </a:r>
            <a:r>
              <a:rPr lang="en-US" dirty="0"/>
              <a:t>record </a:t>
            </a:r>
            <a:r>
              <a:rPr lang="en-US" dirty="0" smtClean="0"/>
              <a:t>– decline starts in 1850</a:t>
            </a:r>
            <a:endParaRPr lang="en-US" dirty="0"/>
          </a:p>
          <a:p>
            <a:r>
              <a:rPr lang="en-US" dirty="0"/>
              <a:t>Sea level -- </a:t>
            </a:r>
            <a:r>
              <a:rPr lang="en-US" dirty="0" smtClean="0"/>
              <a:t>increase starts in </a:t>
            </a:r>
            <a:r>
              <a:rPr lang="en-US" dirty="0"/>
              <a:t>1850</a:t>
            </a:r>
          </a:p>
          <a:p>
            <a:r>
              <a:rPr lang="en-US" dirty="0"/>
              <a:t>Since 1900: </a:t>
            </a:r>
          </a:p>
          <a:p>
            <a:pPr lvl="1"/>
            <a:r>
              <a:rPr lang="en-US" dirty="0"/>
              <a:t>1.5F (0.7C) rise in global surface air temp</a:t>
            </a:r>
          </a:p>
          <a:p>
            <a:pPr lvl="1"/>
            <a:r>
              <a:rPr lang="en-US" dirty="0"/>
              <a:t>30% increase in CO2</a:t>
            </a:r>
          </a:p>
          <a:p>
            <a:pPr lvl="1"/>
            <a:r>
              <a:rPr lang="en-US" dirty="0"/>
              <a:t>150% increase in CH4 (methane)</a:t>
            </a:r>
          </a:p>
          <a:p>
            <a:r>
              <a:rPr lang="en-US" dirty="0"/>
              <a:t>Happening on HUMAN timescales, not ecological ones</a:t>
            </a:r>
          </a:p>
          <a:p>
            <a:pPr lvl="1"/>
            <a:r>
              <a:rPr lang="en-US" dirty="0"/>
              <a:t>If earth were 100 years old</a:t>
            </a:r>
          </a:p>
          <a:p>
            <a:pPr lvl="1"/>
            <a:r>
              <a:rPr lang="en-US" dirty="0"/>
              <a:t>Then man emerges ~ 1 day ago</a:t>
            </a:r>
          </a:p>
          <a:p>
            <a:pPr lvl="1"/>
            <a:r>
              <a:rPr lang="en-US" dirty="0"/>
              <a:t>Recorded history started 2 hours ago</a:t>
            </a:r>
          </a:p>
          <a:p>
            <a:pPr lvl="1"/>
            <a:r>
              <a:rPr lang="en-US" dirty="0"/>
              <a:t>Industrial revolution started 2 minutes 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36230" r="8857" b="20000"/>
          <a:stretch/>
        </p:blipFill>
        <p:spPr bwMode="auto">
          <a:xfrm>
            <a:off x="867229" y="4419600"/>
            <a:ext cx="7275286" cy="212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Models match data only if natural factors and human factors included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10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5 </a:t>
            </a:r>
            <a:r>
              <a:rPr lang="en-US" b="1" i="1" dirty="0" smtClean="0"/>
              <a:t>natural</a:t>
            </a:r>
            <a:r>
              <a:rPr lang="en-US" dirty="0" smtClean="0"/>
              <a:t> </a:t>
            </a:r>
            <a:r>
              <a:rPr lang="en-US" dirty="0"/>
              <a:t>causes of </a:t>
            </a:r>
            <a:r>
              <a:rPr lang="en-US" dirty="0" smtClean="0"/>
              <a:t>CC, but don’t explain CHANGES</a:t>
            </a:r>
          </a:p>
          <a:p>
            <a:pPr lvl="1"/>
            <a:r>
              <a:rPr lang="en-US" sz="1800" dirty="0" smtClean="0"/>
              <a:t>Orbit of earth</a:t>
            </a:r>
          </a:p>
          <a:p>
            <a:pPr lvl="1"/>
            <a:r>
              <a:rPr lang="en-US" sz="1800" dirty="0" smtClean="0"/>
              <a:t>Solar flares</a:t>
            </a:r>
          </a:p>
          <a:p>
            <a:pPr lvl="1"/>
            <a:r>
              <a:rPr lang="en-US" sz="1800" dirty="0" smtClean="0"/>
              <a:t>Volcanoes</a:t>
            </a:r>
          </a:p>
          <a:p>
            <a:pPr lvl="1"/>
            <a:r>
              <a:rPr lang="en-US" sz="1800" dirty="0" smtClean="0"/>
              <a:t>Tectonic processes</a:t>
            </a:r>
          </a:p>
          <a:p>
            <a:pPr lvl="1"/>
            <a:r>
              <a:rPr lang="en-US" sz="1800" dirty="0" smtClean="0"/>
              <a:t>Internal variability of climate change</a:t>
            </a:r>
          </a:p>
          <a:p>
            <a:r>
              <a:rPr lang="en-US" dirty="0" smtClean="0">
                <a:hlinkClick r:id="rId2"/>
              </a:rPr>
              <a:t>Graphic representation of matching: </a:t>
            </a:r>
            <a:r>
              <a:rPr lang="en-US" dirty="0" smtClean="0"/>
              <a:t>Computer </a:t>
            </a:r>
            <a:r>
              <a:rPr lang="en-US" dirty="0"/>
              <a:t>models </a:t>
            </a:r>
            <a:r>
              <a:rPr lang="en-US" dirty="0" smtClean="0"/>
              <a:t>match observed temps only with natural &amp; human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Strengthening evidence that humans are causing it: IPCC Reports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FAR: 1990: unequivocal </a:t>
            </a:r>
            <a:r>
              <a:rPr lang="en-US" i="1" dirty="0"/>
              <a:t>detection</a:t>
            </a:r>
            <a:r>
              <a:rPr lang="en-US" dirty="0"/>
              <a:t> of enhanced greenhouse gas effect </a:t>
            </a:r>
            <a:r>
              <a:rPr lang="en-US" i="1" dirty="0"/>
              <a:t>not likely for decade or more</a:t>
            </a:r>
          </a:p>
          <a:p>
            <a:pPr>
              <a:lnSpc>
                <a:spcPct val="80000"/>
              </a:lnSpc>
            </a:pPr>
            <a:r>
              <a:rPr lang="en-US" dirty="0"/>
              <a:t>SAR: 1995: </a:t>
            </a:r>
            <a:r>
              <a:rPr lang="en-US" i="1" dirty="0"/>
              <a:t>balance of evidence</a:t>
            </a:r>
            <a:r>
              <a:rPr lang="en-US" dirty="0"/>
              <a:t> suggests a discernible human influence on global climate</a:t>
            </a:r>
          </a:p>
          <a:p>
            <a:pPr>
              <a:lnSpc>
                <a:spcPct val="80000"/>
              </a:lnSpc>
            </a:pPr>
            <a:r>
              <a:rPr lang="en-US" dirty="0"/>
              <a:t>TAR: 2001: new, </a:t>
            </a:r>
            <a:r>
              <a:rPr lang="en-US" i="1" dirty="0"/>
              <a:t>stronger evidence </a:t>
            </a:r>
            <a:r>
              <a:rPr lang="en-US" dirty="0"/>
              <a:t>that most warming observed of last 50 years is due to humans</a:t>
            </a:r>
          </a:p>
          <a:p>
            <a:pPr>
              <a:lnSpc>
                <a:spcPct val="80000"/>
              </a:lnSpc>
            </a:pPr>
            <a:r>
              <a:rPr lang="en-US" dirty="0"/>
              <a:t>AT4: 2007: </a:t>
            </a:r>
            <a:r>
              <a:rPr lang="en-US" dirty="0" smtClean="0"/>
              <a:t>most observed </a:t>
            </a:r>
            <a:r>
              <a:rPr lang="en-US" dirty="0"/>
              <a:t>increase in global average temps since 1950 is </a:t>
            </a:r>
            <a:r>
              <a:rPr lang="en-US" i="1" dirty="0"/>
              <a:t>likely</a:t>
            </a:r>
            <a:r>
              <a:rPr lang="en-US" dirty="0"/>
              <a:t> due to anthropogenic greenhouse </a:t>
            </a:r>
            <a:r>
              <a:rPr lang="en-US" dirty="0" smtClean="0"/>
              <a:t>emissions</a:t>
            </a:r>
          </a:p>
          <a:p>
            <a:r>
              <a:rPr lang="en-US" dirty="0" smtClean="0"/>
              <a:t>AT5: 2013: </a:t>
            </a:r>
            <a:r>
              <a:rPr lang="en-US" i="1" dirty="0" smtClean="0"/>
              <a:t>extremely </a:t>
            </a:r>
            <a:r>
              <a:rPr lang="en-US" i="1" dirty="0"/>
              <a:t>likely </a:t>
            </a:r>
            <a:r>
              <a:rPr lang="en-US" dirty="0"/>
              <a:t>that human influence has been the dominant cause </a:t>
            </a:r>
            <a:r>
              <a:rPr lang="en-US" dirty="0" smtClean="0"/>
              <a:t>of the </a:t>
            </a:r>
            <a:r>
              <a:rPr lang="en-US" dirty="0"/>
              <a:t>observed warming since the mid-20th century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143000" y="63246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Slide </a:t>
            </a:r>
            <a:r>
              <a:rPr lang="en-US" dirty="0"/>
              <a:t>courtesy of Greg Bothun, U of Oregon</a:t>
            </a:r>
          </a:p>
        </p:txBody>
      </p:sp>
    </p:spTree>
    <p:extLst>
      <p:ext uri="{BB962C8B-B14F-4D97-AF65-F5344CB8AC3E}">
        <p14:creationId xmlns:p14="http://schemas.microsoft.com/office/powerpoint/2010/main" val="1503543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humans as causes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Higher levels of human behaviors that lead to increased emissions </a:t>
            </a:r>
            <a:r>
              <a:rPr lang="en-US" dirty="0"/>
              <a:t>of known climate-changing gases</a:t>
            </a:r>
          </a:p>
          <a:p>
            <a:pPr marL="0" indent="0" algn="ctr">
              <a:buNone/>
            </a:pPr>
            <a:r>
              <a:rPr lang="en-US" b="1" i="1" dirty="0"/>
              <a:t>correlate with </a:t>
            </a:r>
          </a:p>
          <a:p>
            <a:r>
              <a:rPr lang="en-US" dirty="0" smtClean="0"/>
              <a:t>Higher atmospheric </a:t>
            </a:r>
            <a:r>
              <a:rPr lang="en-US" dirty="0"/>
              <a:t>concentrations </a:t>
            </a:r>
            <a:r>
              <a:rPr lang="en-US" dirty="0" smtClean="0"/>
              <a:t>of those gases which</a:t>
            </a:r>
            <a:endParaRPr lang="en-US" dirty="0"/>
          </a:p>
          <a:p>
            <a:pPr marL="0" indent="0" algn="ctr">
              <a:buNone/>
            </a:pPr>
            <a:r>
              <a:rPr lang="en-US" b="1" i="1" dirty="0"/>
              <a:t>correlate with </a:t>
            </a:r>
          </a:p>
          <a:p>
            <a:r>
              <a:rPr lang="en-US" dirty="0" smtClean="0"/>
              <a:t>Higher temperatures (and “as predicted” temperatures</a:t>
            </a:r>
            <a:endParaRPr lang="en-US" dirty="0"/>
          </a:p>
          <a:p>
            <a:pPr marL="0" indent="0" algn="ctr">
              <a:buNone/>
            </a:pPr>
            <a:r>
              <a:rPr lang="en-US" b="1" i="1" dirty="0" smtClean="0"/>
              <a:t>and do not correlate </a:t>
            </a:r>
            <a:r>
              <a:rPr lang="en-US" b="1" i="1" dirty="0"/>
              <a:t>with </a:t>
            </a:r>
          </a:p>
          <a:p>
            <a:r>
              <a:rPr lang="en-US" dirty="0"/>
              <a:t>Natural causes of higher temperatures alone</a:t>
            </a:r>
          </a:p>
          <a:p>
            <a:pPr marL="0" indent="0" algn="ctr">
              <a:buNone/>
            </a:pPr>
            <a:r>
              <a:rPr lang="en-US" b="1" i="1" dirty="0"/>
              <a:t>and are explainable</a:t>
            </a:r>
          </a:p>
          <a:p>
            <a:r>
              <a:rPr lang="en-US" dirty="0" smtClean="0"/>
              <a:t>By well-known theories of </a:t>
            </a:r>
            <a:r>
              <a:rPr lang="en-US" dirty="0"/>
              <a:t>physics </a:t>
            </a:r>
            <a:r>
              <a:rPr lang="en-US" dirty="0" smtClean="0"/>
              <a:t>and chemistry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2: Do you vape?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1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3: Do you trust a story saying vaping might kill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critical thinking:</a:t>
            </a:r>
            <a:br>
              <a:rPr lang="en-US" dirty="0" smtClean="0"/>
            </a:br>
            <a:r>
              <a:rPr lang="en-US" dirty="0" smtClean="0"/>
              <a:t>Why trust something you 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NY Times story on e-cigarette’s</a:t>
            </a:r>
            <a:endParaRPr lang="en-US" dirty="0"/>
          </a:p>
          <a:p>
            <a:r>
              <a:rPr lang="en-US" dirty="0" smtClean="0"/>
              <a:t>Considerable information relevant to the question of whether to trust the claim about formaldehyde in e-cigarettes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Basics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vs.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= </a:t>
            </a:r>
            <a:r>
              <a:rPr lang="en-US" dirty="0" smtClean="0"/>
              <a:t>the </a:t>
            </a:r>
            <a:r>
              <a:rPr lang="en-US" b="1" u="sng" dirty="0" smtClean="0"/>
              <a:t>average</a:t>
            </a:r>
            <a:r>
              <a:rPr lang="en-US" dirty="0" smtClean="0"/>
              <a:t> weather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Weather </a:t>
            </a:r>
            <a:r>
              <a:rPr lang="en-US" dirty="0"/>
              <a:t>is chaotic, climate is </a:t>
            </a:r>
            <a:r>
              <a:rPr lang="en-US" dirty="0" smtClean="0"/>
              <a:t>not.</a:t>
            </a:r>
          </a:p>
          <a:p>
            <a:pPr lvl="1"/>
            <a:r>
              <a:rPr lang="en-US" dirty="0" smtClean="0"/>
              <a:t>“Climate is what you expect, weather is what you get.”</a:t>
            </a:r>
            <a:endParaRPr lang="en-US" dirty="0"/>
          </a:p>
          <a:p>
            <a:r>
              <a:rPr lang="en-US" dirty="0" smtClean="0"/>
              <a:t>Why can </a:t>
            </a:r>
            <a:r>
              <a:rPr lang="en-US" dirty="0"/>
              <a:t>we </a:t>
            </a:r>
            <a:r>
              <a:rPr lang="en-US" dirty="0" smtClean="0"/>
              <a:t>predict </a:t>
            </a:r>
            <a:r>
              <a:rPr lang="en-US" dirty="0"/>
              <a:t>climate </a:t>
            </a:r>
            <a:r>
              <a:rPr lang="en-US" dirty="0" smtClean="0"/>
              <a:t>but not weather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predict </a:t>
            </a:r>
            <a:r>
              <a:rPr lang="en-US" dirty="0" smtClean="0"/>
              <a:t>June “climate</a:t>
            </a:r>
            <a:r>
              <a:rPr lang="en-US" dirty="0"/>
              <a:t>” </a:t>
            </a:r>
            <a:r>
              <a:rPr lang="en-US" dirty="0" smtClean="0"/>
              <a:t>but not June weather </a:t>
            </a:r>
          </a:p>
          <a:p>
            <a:pPr lvl="1"/>
            <a:r>
              <a:rPr lang="en-US" dirty="0" smtClean="0"/>
              <a:t>Know Eugene is wetter than Phoenix even though it may rain in either &amp; can’t predict perfectly if it will tomorrow</a:t>
            </a:r>
          </a:p>
          <a:p>
            <a:pPr lvl="1"/>
            <a:r>
              <a:rPr lang="en-US" dirty="0" smtClean="0"/>
              <a:t>Always </a:t>
            </a:r>
            <a:r>
              <a:rPr lang="en-US" dirty="0"/>
              <a:t>easier to predict an </a:t>
            </a:r>
            <a:r>
              <a:rPr lang="en-US" dirty="0" smtClean="0"/>
              <a:t>average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AF25-7C8E-4C28-B058-51ABA35A18F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3008</TotalTime>
  <Words>1731</Words>
  <Application>Microsoft Office PowerPoint</Application>
  <PresentationFormat>On-screen Show (4:3)</PresentationFormat>
  <Paragraphs>263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Calibri</vt:lpstr>
      <vt:lpstr>Constantia</vt:lpstr>
      <vt:lpstr>Wingdings 2</vt:lpstr>
      <vt:lpstr>Flow</vt:lpstr>
      <vt:lpstr>Climate Change Science: An introduction</vt:lpstr>
      <vt:lpstr>Introduction</vt:lpstr>
      <vt:lpstr>Overview of next 2 classes</vt:lpstr>
      <vt:lpstr>Science plays an important role in climate change debates, so … </vt:lpstr>
      <vt:lpstr>Question 2: Do you vape? </vt:lpstr>
      <vt:lpstr>Question 3: Do you trust a story saying vaping might kill you?</vt:lpstr>
      <vt:lpstr>Example of critical thinking: Why trust something you read?</vt:lpstr>
      <vt:lpstr>Some Basics</vt:lpstr>
      <vt:lpstr>Weather vs. climate</vt:lpstr>
      <vt:lpstr>“Go to” source for this info</vt:lpstr>
      <vt:lpstr>Earth’s “Heat-trapping Blanket”</vt:lpstr>
      <vt:lpstr>The Climate System</vt:lpstr>
      <vt:lpstr>Is human-caused climate change occurring?</vt:lpstr>
      <vt:lpstr>Is the Climate Changing?</vt:lpstr>
      <vt:lpstr>Is climate changing?  Yes. What’s the evidence?</vt:lpstr>
      <vt:lpstr>Multiple ways of measuring temperature increase</vt:lpstr>
      <vt:lpstr>Thermometer Record for Past 140 Years</vt:lpstr>
      <vt:lpstr>Ice Core Record for Past 1000 Years </vt:lpstr>
      <vt:lpstr>Multiple locations of warming</vt:lpstr>
      <vt:lpstr>Other direct indicators of warming</vt:lpstr>
      <vt:lpstr>Precipitation: Changing patterns</vt:lpstr>
      <vt:lpstr>Glaciers: Receding</vt:lpstr>
      <vt:lpstr>Glaciers: Argentina</vt:lpstr>
      <vt:lpstr>Glaciers: Austria</vt:lpstr>
      <vt:lpstr>Sea levels: Rising</vt:lpstr>
      <vt:lpstr>Sea ice: Declining</vt:lpstr>
      <vt:lpstr>River ice breakup: Earlier</vt:lpstr>
      <vt:lpstr>River ice breakup: Columbia River Colubmia River froze over in: 1830, 1833, 1840, 1842, 1847, 1849(2x), 1856, 1875, 1862, 1868, 1884, 1885, 1888, 1890, 1891, 1894, 1896, 1907, 1909, 1916, 1919, 1930 *</vt:lpstr>
      <vt:lpstr>Extreme climate events:  expected to be more frequent</vt:lpstr>
      <vt:lpstr>Droughts – more frequent</vt:lpstr>
      <vt:lpstr>Indirect indicators of warming</vt:lpstr>
      <vt:lpstr>Observed effects of climate changes</vt:lpstr>
      <vt:lpstr>PowerPoint Presentation</vt:lpstr>
      <vt:lpstr>Are humans causing the changes we are seeing?</vt:lpstr>
      <vt:lpstr>Summary of humans as causes argument</vt:lpstr>
      <vt:lpstr>Why should we think its humans?</vt:lpstr>
      <vt:lpstr>Physics and chemistry of planet temperature known</vt:lpstr>
      <vt:lpstr>CO2-temperature correlation</vt:lpstr>
      <vt:lpstr>Earth in equilibrium: small changes can change that</vt:lpstr>
      <vt:lpstr>Increases in culprit chemicals seen in atmosphere</vt:lpstr>
      <vt:lpstr>CO2 measured at Mauna Loa</vt:lpstr>
      <vt:lpstr>Culprit chemicals come from known human activities</vt:lpstr>
      <vt:lpstr>Culprit chemicals come from known human activities</vt:lpstr>
      <vt:lpstr>Basics of that chart: 3 main greenhouse gases &amp; their 4 sources</vt:lpstr>
      <vt:lpstr>Temperature changes coincide with concentration and human activity increases</vt:lpstr>
      <vt:lpstr>Models match data only if natural factors and human factors included</vt:lpstr>
      <vt:lpstr>Strengthening evidence that humans are causing it: IPCC Reports</vt:lpstr>
      <vt:lpstr>Summary of humans as causes argument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Mitchell</dc:creator>
  <cp:lastModifiedBy>Ronald Mitchell</cp:lastModifiedBy>
  <cp:revision>631</cp:revision>
  <cp:lastPrinted>2018-04-05T04:33:30Z</cp:lastPrinted>
  <dcterms:created xsi:type="dcterms:W3CDTF">2010-10-03T03:46:34Z</dcterms:created>
  <dcterms:modified xsi:type="dcterms:W3CDTF">2019-09-23T17:29:01Z</dcterms:modified>
</cp:coreProperties>
</file>