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77" r:id="rId2"/>
    <p:sldId id="343" r:id="rId3"/>
    <p:sldId id="379" r:id="rId4"/>
    <p:sldId id="267" r:id="rId5"/>
    <p:sldId id="370" r:id="rId6"/>
    <p:sldId id="371" r:id="rId7"/>
    <p:sldId id="372" r:id="rId8"/>
    <p:sldId id="373" r:id="rId9"/>
    <p:sldId id="268" r:id="rId10"/>
    <p:sldId id="269" r:id="rId11"/>
    <p:sldId id="270" r:id="rId12"/>
    <p:sldId id="271" r:id="rId13"/>
    <p:sldId id="272" r:id="rId14"/>
    <p:sldId id="273" r:id="rId15"/>
    <p:sldId id="376" r:id="rId16"/>
    <p:sldId id="276" r:id="rId17"/>
    <p:sldId id="279" r:id="rId18"/>
    <p:sldId id="351" r:id="rId19"/>
    <p:sldId id="317" r:id="rId20"/>
    <p:sldId id="352" r:id="rId21"/>
    <p:sldId id="380" r:id="rId22"/>
    <p:sldId id="381" r:id="rId23"/>
    <p:sldId id="382" r:id="rId24"/>
    <p:sldId id="3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>
      <p:cViewPr varScale="1">
        <p:scale>
          <a:sx n="87" d="100"/>
          <a:sy n="87" d="100"/>
        </p:scale>
        <p:origin x="102" y="22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7972F-C6DD-43B7-9C72-A3FB4A7B412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35C5-D3D6-4589-BA07-6E5FDFD6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8B8976-A9E7-4C39-A90D-77979DB583C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F676D-E11C-47D3-8CF4-CD59697D8F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ENERGY/GBLWRM/Oregon_Gross_GhG_Inventory_1990-2005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a.gov/regional/gsp/" TargetMode="External"/><Relationship Id="rId4" Type="http://schemas.openxmlformats.org/officeDocument/2006/relationships/hyperlink" Target="http://www.oregon.gov/DAS/OEA/docs/demographic/pop_components.xl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ENERGY/GBLWRM/Oregon_Gross_GhG_Inventory_1990-2005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a.gov/regional/gsp/" TargetMode="External"/><Relationship Id="rId4" Type="http://schemas.openxmlformats.org/officeDocument/2006/relationships/hyperlink" Target="http://www.oregon.gov/DAS/OEA/docs/demographic/pop_compon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ENERGY/GBLWRM/Oregon_Gross_GhG_Inventory_1990-2005.ht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a.gov/regional/gsp/" TargetMode="External"/><Relationship Id="rId4" Type="http://schemas.openxmlformats.org/officeDocument/2006/relationships/hyperlink" Target="http://www.oregon.gov/DAS/OEA/docs/demographic/pop_components.xl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ENERGY/GBLWRM/Oregon_Gross_GhG_Inventory_1990-2005.htm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a.gov/regional/gsp/" TargetMode="External"/><Relationship Id="rId4" Type="http://schemas.openxmlformats.org/officeDocument/2006/relationships/hyperlink" Target="http://www.oregon.gov/DAS/OEA/docs/demographic/pop_components.xl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ENERGY/GBLWRM/Oregon_Gross_GhG_Inventory_1990-2005.ht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a.gov/regional/gsp/" TargetMode="External"/><Relationship Id="rId4" Type="http://schemas.openxmlformats.org/officeDocument/2006/relationships/hyperlink" Target="http://www.oregon.gov/DAS/OEA/docs/demographic/pop_components.xl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d.http://www.gapminder.org/videos/religions-and-babies/#.VDtfTBZvDG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ican.va/holy_father/paul_vi/encyclicals/documents/hf_p-vi_enc_25071968_humanae-vitae_en.html" TargetMode="External"/><Relationship Id="rId2" Type="http://schemas.openxmlformats.org/officeDocument/2006/relationships/hyperlink" Target="http://newedexcelgeography.blogspot.com/2008/01/france-pro-natalist-polic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pfm.uoregon.edu/sites/cpfm2.uoregon.edu/files/uoenergy2012_highquality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ENERGY/GBLWRM/Oregon_Gross_GhG_Inventory_1990-2005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a.gov/regional/gsp/" TargetMode="External"/><Relationship Id="rId4" Type="http://schemas.openxmlformats.org/officeDocument/2006/relationships/hyperlink" Target="http://www.oregon.gov/DAS/OEA/docs/demographic/pop_compon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Assignment 2: Due Thurs, next week</a:t>
            </a:r>
            <a:br>
              <a:rPr lang="en-US" dirty="0" smtClean="0"/>
            </a:br>
            <a:r>
              <a:rPr lang="en-US" dirty="0" smtClean="0"/>
              <a:t>Drivers of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Using the </a:t>
            </a:r>
            <a:r>
              <a:rPr lang="en-US" dirty="0" smtClean="0"/>
              <a:t>charts </a:t>
            </a:r>
            <a:r>
              <a:rPr lang="en-US" dirty="0"/>
              <a:t>in </a:t>
            </a:r>
            <a:r>
              <a:rPr lang="en-US" dirty="0" smtClean="0"/>
              <a:t>Excel </a:t>
            </a:r>
            <a:r>
              <a:rPr lang="en-US" dirty="0"/>
              <a:t>workbook </a:t>
            </a:r>
            <a:r>
              <a:rPr lang="en-US" b="1" i="1" dirty="0"/>
              <a:t>identify </a:t>
            </a:r>
            <a:r>
              <a:rPr lang="en-US" b="1" i="1" dirty="0" smtClean="0"/>
              <a:t>2 interesting patterns </a:t>
            </a:r>
            <a:r>
              <a:rPr lang="en-US" b="1" i="1" dirty="0"/>
              <a:t>related to climate change emissions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Example: of 6 highest, 5 are developing but 1 isn’t</a:t>
            </a:r>
            <a:endParaRPr lang="en-US" dirty="0"/>
          </a:p>
          <a:p>
            <a:pPr lvl="0"/>
            <a:r>
              <a:rPr lang="en-US" dirty="0"/>
              <a:t>Using other graphs/charts in the Excel workbook, </a:t>
            </a:r>
            <a:r>
              <a:rPr lang="en-US" b="1" i="1" dirty="0"/>
              <a:t>find data that explains the pattern you identified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Look at what things “go with” the pattern</a:t>
            </a:r>
          </a:p>
          <a:p>
            <a:r>
              <a:rPr lang="en-US" dirty="0" smtClean="0"/>
              <a:t>WRITE AS AN ESSAY, not answers to questions</a:t>
            </a:r>
          </a:p>
          <a:p>
            <a:r>
              <a:rPr lang="en-US" dirty="0" smtClean="0"/>
              <a:t>Use headings and use citations, if possible</a:t>
            </a:r>
            <a:endParaRPr lang="en-US" dirty="0"/>
          </a:p>
          <a:p>
            <a:pPr lvl="0"/>
            <a:r>
              <a:rPr lang="en-US" i="1" dirty="0"/>
              <a:t>In </a:t>
            </a:r>
            <a:r>
              <a:rPr lang="en-US" i="1" dirty="0" smtClean="0"/>
              <a:t>1000 </a:t>
            </a:r>
            <a:r>
              <a:rPr lang="en-US" i="1" dirty="0"/>
              <a:t>words or less explain the pattern you observe.</a:t>
            </a:r>
            <a:endParaRPr lang="en-US" dirty="0"/>
          </a:p>
          <a:p>
            <a:pPr lvl="0"/>
            <a:r>
              <a:rPr lang="en-US" dirty="0" smtClean="0"/>
              <a:t>Include </a:t>
            </a:r>
            <a:r>
              <a:rPr lang="en-US" dirty="0"/>
              <a:t>graphs of your data if you want </a:t>
            </a:r>
            <a:r>
              <a:rPr lang="en-US" dirty="0" smtClean="0"/>
              <a:t>to</a:t>
            </a:r>
          </a:p>
          <a:p>
            <a:pPr marL="0" lvl="0" indent="0" algn="ctr">
              <a:buNone/>
            </a:pPr>
            <a:r>
              <a:rPr lang="en-US" sz="3600" b="1" dirty="0" smtClean="0"/>
              <a:t>Ask questions now please!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284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76200"/>
            <a:ext cx="86629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4114800" y="3276600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FF0000"/>
                </a:solidFill>
              </a:rPr>
              <a:t>Growing at 1.3% per year since 1996</a:t>
            </a:r>
          </a:p>
          <a:p>
            <a:pPr algn="ctr" eaLnBrk="0" hangingPunct="0"/>
            <a:endParaRPr lang="en-US" sz="1600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600" dirty="0" smtClean="0">
                <a:solidFill>
                  <a:srgbClr val="FF0000"/>
                </a:solidFill>
              </a:rPr>
              <a:t>Doubles </a:t>
            </a:r>
            <a:r>
              <a:rPr lang="en-US" sz="1600" dirty="0">
                <a:solidFill>
                  <a:srgbClr val="FF0000"/>
                </a:solidFill>
              </a:rPr>
              <a:t>by </a:t>
            </a:r>
            <a:r>
              <a:rPr lang="en-US" sz="1600" dirty="0" smtClean="0">
                <a:solidFill>
                  <a:srgbClr val="FF0000"/>
                </a:solidFill>
              </a:rPr>
              <a:t>2065, </a:t>
            </a:r>
            <a:r>
              <a:rPr lang="en-US" sz="1600" dirty="0">
                <a:solidFill>
                  <a:srgbClr val="FF0000"/>
                </a:solidFill>
              </a:rPr>
              <a:t>all else </a:t>
            </a:r>
            <a:r>
              <a:rPr lang="en-US" sz="1600" dirty="0" smtClean="0">
                <a:solidFill>
                  <a:srgbClr val="FF0000"/>
                </a:solidFill>
              </a:rPr>
              <a:t>equal</a:t>
            </a:r>
          </a:p>
          <a:p>
            <a:pPr algn="ctr" eaLnBrk="0" hangingPunct="0"/>
            <a:endParaRPr lang="en-US" sz="1600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600" dirty="0" smtClean="0">
                <a:solidFill>
                  <a:srgbClr val="FF0000"/>
                </a:solidFill>
              </a:rPr>
              <a:t>(Oregon: 1.7% per year)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62000" y="6248400"/>
            <a:ext cx="8153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 smtClean="0"/>
              <a:t>Sources: Calculated based on Global: World </a:t>
            </a:r>
            <a:r>
              <a:rPr lang="en-US" sz="1100" dirty="0"/>
              <a:t>Development Indicators, </a:t>
            </a:r>
            <a:r>
              <a:rPr lang="en-US" sz="1100" dirty="0" smtClean="0"/>
              <a:t>2010; </a:t>
            </a:r>
          </a:p>
          <a:p>
            <a:pPr eaLnBrk="0" hangingPunct="0"/>
            <a:r>
              <a:rPr lang="en-US" sz="1100" dirty="0" smtClean="0"/>
              <a:t>Oregon: </a:t>
            </a:r>
            <a:r>
              <a:rPr lang="en-US" sz="1100" u="sng" dirty="0" smtClean="0">
                <a:hlinkClick r:id="rId3"/>
              </a:rPr>
              <a:t>http://www.oregon.gov/ENERGY/GBLWRM/Oregon_Gross_GhG_Inventory_1990-2005.htm</a:t>
            </a:r>
            <a:r>
              <a:rPr lang="en-US" sz="1100" dirty="0" smtClean="0"/>
              <a:t> ; </a:t>
            </a:r>
            <a:br>
              <a:rPr lang="en-US" sz="1100" dirty="0" smtClean="0"/>
            </a:br>
            <a:r>
              <a:rPr lang="en-US" sz="1100" u="sng" dirty="0" smtClean="0">
                <a:hlinkClick r:id="rId4"/>
              </a:rPr>
              <a:t>http://www.oregon.gov/DAS/OEA/docs/demographic/pop_components.xls</a:t>
            </a:r>
            <a:r>
              <a:rPr lang="en-US" sz="1100" dirty="0" smtClean="0"/>
              <a:t> ; and </a:t>
            </a:r>
            <a:r>
              <a:rPr lang="en-US" sz="1100" u="sng" dirty="0" smtClean="0">
                <a:hlinkClick r:id="rId5"/>
              </a:rPr>
              <a:t>http://www.bea.gov/regional/gsp/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76200"/>
            <a:ext cx="86629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114800" y="3276600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FF0000"/>
                </a:solidFill>
              </a:rPr>
              <a:t>Growing at 1.8% per year since 1996</a:t>
            </a:r>
          </a:p>
          <a:p>
            <a:pPr algn="ctr" eaLnBrk="0" hangingPunct="0"/>
            <a:endParaRPr lang="en-US" sz="1600" dirty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600" dirty="0">
                <a:solidFill>
                  <a:srgbClr val="FF0000"/>
                </a:solidFill>
              </a:rPr>
              <a:t>Doubles by 2050, all else </a:t>
            </a:r>
            <a:r>
              <a:rPr lang="en-US" sz="1600" dirty="0" smtClean="0">
                <a:solidFill>
                  <a:srgbClr val="FF0000"/>
                </a:solidFill>
              </a:rPr>
              <a:t>equal</a:t>
            </a:r>
          </a:p>
          <a:p>
            <a:pPr algn="ctr" eaLnBrk="0" hangingPunct="0"/>
            <a:endParaRPr lang="en-US" sz="1600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600" dirty="0" smtClean="0">
                <a:solidFill>
                  <a:srgbClr val="FF0000"/>
                </a:solidFill>
              </a:rPr>
              <a:t>(Oregon: 4.3% per year)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62000" y="6248400"/>
            <a:ext cx="8153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 smtClean="0"/>
              <a:t>Sources: Calculated based on Global: World </a:t>
            </a:r>
            <a:r>
              <a:rPr lang="en-US" sz="1100" dirty="0"/>
              <a:t>Development Indicators, </a:t>
            </a:r>
            <a:r>
              <a:rPr lang="en-US" sz="1100" dirty="0" smtClean="0"/>
              <a:t>2010; </a:t>
            </a:r>
          </a:p>
          <a:p>
            <a:pPr eaLnBrk="0" hangingPunct="0"/>
            <a:r>
              <a:rPr lang="en-US" sz="1100" dirty="0" smtClean="0"/>
              <a:t>Oregon: </a:t>
            </a:r>
            <a:r>
              <a:rPr lang="en-US" sz="1100" u="sng" dirty="0" smtClean="0">
                <a:hlinkClick r:id="rId3"/>
              </a:rPr>
              <a:t>http://www.oregon.gov/ENERGY/GBLWRM/Oregon_Gross_GhG_Inventory_1990-2005.htm</a:t>
            </a:r>
            <a:r>
              <a:rPr lang="en-US" sz="1100" dirty="0" smtClean="0"/>
              <a:t> ; </a:t>
            </a:r>
            <a:br>
              <a:rPr lang="en-US" sz="1100" dirty="0" smtClean="0"/>
            </a:br>
            <a:r>
              <a:rPr lang="en-US" sz="1100" u="sng" dirty="0" smtClean="0">
                <a:hlinkClick r:id="rId4"/>
              </a:rPr>
              <a:t>http://www.oregon.gov/DAS/OEA/docs/demographic/pop_components.xls</a:t>
            </a:r>
            <a:r>
              <a:rPr lang="en-US" sz="1100" dirty="0" smtClean="0"/>
              <a:t> ; and </a:t>
            </a:r>
            <a:r>
              <a:rPr lang="en-US" sz="1100" u="sng" dirty="0" smtClean="0">
                <a:hlinkClick r:id="rId5"/>
              </a:rPr>
              <a:t>http://www.bea.gov/regional/gsp/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76200"/>
            <a:ext cx="86629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4038600" y="3276600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FF0000"/>
                </a:solidFill>
              </a:rPr>
              <a:t>Growing at 3.1% (1.3+1.8) per year since 1996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/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Doubles by 2033, all else </a:t>
            </a:r>
            <a:r>
              <a:rPr lang="en-US" sz="1600" dirty="0" smtClean="0">
                <a:solidFill>
                  <a:srgbClr val="FF0000"/>
                </a:solidFill>
              </a:rPr>
              <a:t>equal</a:t>
            </a:r>
          </a:p>
          <a:p>
            <a:pPr algn="ctr" eaLnBrk="0" hangingPunct="0"/>
            <a:endParaRPr lang="en-US" sz="1600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600" dirty="0" smtClean="0">
                <a:solidFill>
                  <a:srgbClr val="FF0000"/>
                </a:solidFill>
              </a:rPr>
              <a:t>(Oregon: 6.0% per year)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2000" y="6248400"/>
            <a:ext cx="8153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 smtClean="0"/>
              <a:t>Sources: Calculated based on Global: World </a:t>
            </a:r>
            <a:r>
              <a:rPr lang="en-US" sz="1100" dirty="0"/>
              <a:t>Development Indicators, </a:t>
            </a:r>
            <a:r>
              <a:rPr lang="en-US" sz="1100" dirty="0" smtClean="0"/>
              <a:t>2010; </a:t>
            </a:r>
          </a:p>
          <a:p>
            <a:pPr eaLnBrk="0" hangingPunct="0"/>
            <a:r>
              <a:rPr lang="en-US" sz="1100" dirty="0" smtClean="0"/>
              <a:t>Oregon: </a:t>
            </a:r>
            <a:r>
              <a:rPr lang="en-US" sz="1100" u="sng" dirty="0" smtClean="0">
                <a:hlinkClick r:id="rId3"/>
              </a:rPr>
              <a:t>http://www.oregon.gov/ENERGY/GBLWRM/Oregon_Gross_GhG_Inventory_1990-2005.htm</a:t>
            </a:r>
            <a:r>
              <a:rPr lang="en-US" sz="1100" dirty="0" smtClean="0"/>
              <a:t> ; </a:t>
            </a:r>
            <a:br>
              <a:rPr lang="en-US" sz="1100" dirty="0" smtClean="0"/>
            </a:br>
            <a:r>
              <a:rPr lang="en-US" sz="1100" u="sng" dirty="0" smtClean="0">
                <a:hlinkClick r:id="rId4"/>
              </a:rPr>
              <a:t>http://www.oregon.gov/DAS/OEA/docs/demographic/pop_components.xls</a:t>
            </a:r>
            <a:r>
              <a:rPr lang="en-US" sz="1100" dirty="0" smtClean="0"/>
              <a:t> ; and </a:t>
            </a:r>
            <a:r>
              <a:rPr lang="en-US" sz="1100" u="sng" dirty="0" smtClean="0">
                <a:hlinkClick r:id="rId5"/>
              </a:rPr>
              <a:t>http://www.bea.gov/regional/gsp/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Doubling CO2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43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 will double CO2 emissions by</a:t>
            </a:r>
          </a:p>
          <a:p>
            <a:pPr lvl="1">
              <a:defRPr/>
            </a:pPr>
            <a:r>
              <a:rPr lang="en-US" dirty="0" smtClean="0"/>
              <a:t>2033: assuming current population &amp; affluence growth rates (3.1%) continue</a:t>
            </a:r>
            <a:endParaRPr lang="en-US" sz="1900" dirty="0" smtClean="0"/>
          </a:p>
          <a:p>
            <a:pPr>
              <a:defRPr/>
            </a:pPr>
            <a:r>
              <a:rPr lang="en-US" dirty="0" smtClean="0"/>
              <a:t>To reduce emissions requires technology improvements that are greater than 3.1% per year</a:t>
            </a:r>
          </a:p>
          <a:p>
            <a:pPr>
              <a:defRPr/>
            </a:pPr>
            <a:r>
              <a:rPr lang="en-US" dirty="0" smtClean="0"/>
              <a:t>So, what about technology?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76200"/>
            <a:ext cx="86629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62000" y="6248400"/>
            <a:ext cx="8153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 smtClean="0"/>
              <a:t>Sources: Calculated based on Global: World </a:t>
            </a:r>
            <a:r>
              <a:rPr lang="en-US" sz="1100" dirty="0"/>
              <a:t>Development Indicators, </a:t>
            </a:r>
            <a:r>
              <a:rPr lang="en-US" sz="1100" dirty="0" smtClean="0"/>
              <a:t>2010; </a:t>
            </a:r>
          </a:p>
          <a:p>
            <a:pPr eaLnBrk="0" hangingPunct="0"/>
            <a:r>
              <a:rPr lang="en-US" sz="1100" dirty="0" smtClean="0"/>
              <a:t>Oregon: </a:t>
            </a:r>
            <a:r>
              <a:rPr lang="en-US" sz="1100" u="sng" dirty="0" smtClean="0">
                <a:hlinkClick r:id="rId3"/>
              </a:rPr>
              <a:t>http://www.oregon.gov/ENERGY/GBLWRM/Oregon_Gross_GhG_Inventory_1990-2005.htm</a:t>
            </a:r>
            <a:r>
              <a:rPr lang="en-US" sz="1100" dirty="0" smtClean="0"/>
              <a:t> ; </a:t>
            </a:r>
            <a:br>
              <a:rPr lang="en-US" sz="1100" dirty="0" smtClean="0"/>
            </a:br>
            <a:r>
              <a:rPr lang="en-US" sz="1100" u="sng" dirty="0" smtClean="0">
                <a:hlinkClick r:id="rId4"/>
              </a:rPr>
              <a:t>http://www.oregon.gov/DAS/OEA/docs/demographic/pop_components.xls</a:t>
            </a:r>
            <a:r>
              <a:rPr lang="en-US" sz="1100" dirty="0" smtClean="0"/>
              <a:t> ; and </a:t>
            </a:r>
            <a:r>
              <a:rPr lang="en-US" sz="1100" u="sng" dirty="0" smtClean="0">
                <a:hlinkClick r:id="rId5"/>
              </a:rPr>
              <a:t>http://www.bea.gov/regional/gsp/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76200"/>
            <a:ext cx="86629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62000" y="6248400"/>
            <a:ext cx="8153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 smtClean="0"/>
              <a:t>Sources: Calculated based on Global: World </a:t>
            </a:r>
            <a:r>
              <a:rPr lang="en-US" sz="1100" dirty="0"/>
              <a:t>Development Indicators, </a:t>
            </a:r>
            <a:r>
              <a:rPr lang="en-US" sz="1100" dirty="0" smtClean="0"/>
              <a:t>2010; </a:t>
            </a:r>
          </a:p>
          <a:p>
            <a:pPr eaLnBrk="0" hangingPunct="0"/>
            <a:r>
              <a:rPr lang="en-US" sz="1100" dirty="0" smtClean="0"/>
              <a:t>Oregon: </a:t>
            </a:r>
            <a:r>
              <a:rPr lang="en-US" sz="1100" u="sng" dirty="0" smtClean="0">
                <a:hlinkClick r:id="rId3"/>
              </a:rPr>
              <a:t>http://www.oregon.gov/ENERGY/GBLWRM/Oregon_Gross_GhG_Inventory_1990-2005.htm</a:t>
            </a:r>
            <a:r>
              <a:rPr lang="en-US" sz="1100" dirty="0" smtClean="0"/>
              <a:t> ; </a:t>
            </a:r>
            <a:br>
              <a:rPr lang="en-US" sz="1100" dirty="0" smtClean="0"/>
            </a:br>
            <a:r>
              <a:rPr lang="en-US" sz="1100" u="sng" dirty="0" smtClean="0">
                <a:hlinkClick r:id="rId4"/>
              </a:rPr>
              <a:t>http://www.oregon.gov/DAS/OEA/docs/demographic/pop_components.xls</a:t>
            </a:r>
            <a:r>
              <a:rPr lang="en-US" sz="1100" dirty="0" smtClean="0"/>
              <a:t> ; and </a:t>
            </a:r>
            <a:r>
              <a:rPr lang="en-US" sz="1100" u="sng" dirty="0" smtClean="0">
                <a:hlinkClick r:id="rId5"/>
              </a:rPr>
              <a:t>http://www.bea.gov/regional/gsp/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Halving CO2 emissions will be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9248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If we don’t address population &amp; affluence, current CO2 emissions will </a:t>
            </a:r>
            <a:r>
              <a:rPr lang="en-US" b="1" i="1" u="sng" dirty="0" smtClean="0"/>
              <a:t>double</a:t>
            </a:r>
            <a:r>
              <a:rPr lang="en-US" dirty="0" smtClean="0"/>
              <a:t> by </a:t>
            </a:r>
            <a:r>
              <a:rPr lang="en-US" b="1" i="1" u="sng" dirty="0" smtClean="0"/>
              <a:t>2033</a:t>
            </a:r>
          </a:p>
          <a:p>
            <a:pPr>
              <a:defRPr/>
            </a:pPr>
            <a:r>
              <a:rPr lang="en-US" dirty="0" smtClean="0"/>
              <a:t>If we </a:t>
            </a:r>
            <a:r>
              <a:rPr lang="en-US" b="1" i="1" u="sng" dirty="0" smtClean="0"/>
              <a:t>eliminate</a:t>
            </a:r>
            <a:r>
              <a:rPr lang="en-US" dirty="0" smtClean="0"/>
              <a:t> population AND affluence growth, technology improvements take </a:t>
            </a:r>
            <a:r>
              <a:rPr lang="en-US" b="1" i="1" u="sng" dirty="0" smtClean="0"/>
              <a:t>until 2110</a:t>
            </a:r>
            <a:r>
              <a:rPr lang="en-US" dirty="0" smtClean="0"/>
              <a:t>  to cut emissions in half </a:t>
            </a:r>
          </a:p>
          <a:p>
            <a:pPr>
              <a:defRPr/>
            </a:pPr>
            <a:r>
              <a:rPr lang="en-US" dirty="0" smtClean="0"/>
              <a:t>In short:</a:t>
            </a:r>
          </a:p>
          <a:p>
            <a:pPr algn="ctr">
              <a:buNone/>
              <a:defRPr/>
            </a:pPr>
            <a:r>
              <a:rPr lang="en-US" sz="3600" dirty="0" smtClean="0"/>
              <a:t>0.7% </a:t>
            </a:r>
            <a:r>
              <a:rPr lang="en-US" sz="4800" b="1" dirty="0" smtClean="0">
                <a:solidFill>
                  <a:srgbClr val="FF0000"/>
                </a:solidFill>
              </a:rPr>
              <a:t>≠</a:t>
            </a:r>
            <a:r>
              <a:rPr lang="en-US" sz="3600" dirty="0" smtClean="0"/>
              <a:t> 3.1% per year</a:t>
            </a:r>
          </a:p>
        </p:txBody>
      </p:sp>
    </p:spTree>
    <p:extLst>
      <p:ext uri="{BB962C8B-B14F-4D97-AF65-F5344CB8AC3E}">
        <p14:creationId xmlns:p14="http://schemas.microsoft.com/office/powerpoint/2010/main" val="25965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Annualized Growth Rates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958340"/>
          <a:ext cx="7543800" cy="394171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75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Global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Oregon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CO2 Trends</a:t>
                      </a:r>
                    </a:p>
                    <a:p>
                      <a:r>
                        <a:rPr lang="en-US" sz="2400" dirty="0" smtClean="0"/>
                        <a:t>   doubles</a:t>
                      </a:r>
                      <a:r>
                        <a:rPr lang="en-US" sz="2400" baseline="0" dirty="0" smtClean="0"/>
                        <a:t> CO2 by: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2.4%</a:t>
                      </a:r>
                    </a:p>
                    <a:p>
                      <a:pPr algn="ctr"/>
                      <a:r>
                        <a:rPr lang="en-US" sz="2400" dirty="0" smtClean="0"/>
                        <a:t>2041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1.6%</a:t>
                      </a:r>
                    </a:p>
                    <a:p>
                      <a:pPr algn="ctr"/>
                      <a:r>
                        <a:rPr lang="en-US" sz="2400" dirty="0" smtClean="0"/>
                        <a:t>2055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Population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Affluence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Population*Affluence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Technology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-4.2%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</a:t>
            </a:r>
            <a:br>
              <a:rPr lang="en-US" dirty="0" smtClean="0"/>
            </a:br>
            <a:r>
              <a:rPr lang="en-US" dirty="0" smtClean="0"/>
              <a:t>Model of Climate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lead to P, A, and T?</a:t>
            </a:r>
          </a:p>
          <a:p>
            <a:pPr lvl="1"/>
            <a:r>
              <a:rPr lang="en-US" dirty="0" smtClean="0"/>
              <a:t>Personal factors, as identified above</a:t>
            </a:r>
          </a:p>
          <a:p>
            <a:pPr lvl="1"/>
            <a:r>
              <a:rPr lang="en-US" dirty="0" smtClean="0"/>
              <a:t>Structural factors</a:t>
            </a:r>
          </a:p>
          <a:p>
            <a:r>
              <a:rPr lang="en-US" dirty="0" smtClean="0"/>
              <a:t>Understand processes that lead to emissions to identify points for “policy intervention”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</a:t>
            </a:r>
            <a:br>
              <a:rPr lang="en-US" dirty="0"/>
            </a:br>
            <a:r>
              <a:rPr lang="en-US" dirty="0"/>
              <a:t>Model of Climate Drivers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3200400"/>
            <a:ext cx="1981200" cy="1219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</a:p>
          <a:p>
            <a:pPr algn="ctr"/>
            <a:r>
              <a:rPr lang="en-US" dirty="0" smtClean="0"/>
              <a:t>(CO2 Emissions)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1524000"/>
            <a:ext cx="2362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</a:t>
            </a:r>
          </a:p>
          <a:p>
            <a:pPr algn="ctr"/>
            <a:r>
              <a:rPr lang="en-US" dirty="0" smtClean="0"/>
              <a:t>(people)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3200400"/>
            <a:ext cx="25146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Affluence</a:t>
            </a:r>
          </a:p>
          <a:p>
            <a:pPr algn="ctr"/>
            <a:r>
              <a:rPr lang="en-US" dirty="0" smtClean="0"/>
              <a:t>($GDP/person)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4800600"/>
            <a:ext cx="2362200" cy="1143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</a:p>
          <a:p>
            <a:pPr algn="ctr"/>
            <a:r>
              <a:rPr lang="en-US" dirty="0" smtClean="0"/>
              <a:t>(CO2/$GDP)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5"/>
          </p:cNvCxnSpPr>
          <p:nvPr/>
        </p:nvCxnSpPr>
        <p:spPr>
          <a:xfrm>
            <a:off x="5445264" y="2499612"/>
            <a:ext cx="1488936" cy="9293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  <a:endCxn id="5" idx="1"/>
          </p:cNvCxnSpPr>
          <p:nvPr/>
        </p:nvCxnSpPr>
        <p:spPr>
          <a:xfrm>
            <a:off x="5943600" y="3771900"/>
            <a:ext cx="990600" cy="38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</p:cNvCxnSpPr>
          <p:nvPr/>
        </p:nvCxnSpPr>
        <p:spPr>
          <a:xfrm flipV="1">
            <a:off x="5791200" y="4114800"/>
            <a:ext cx="1143000" cy="12573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2"/>
          </p:cNvCxnSpPr>
          <p:nvPr/>
        </p:nvCxnSpPr>
        <p:spPr>
          <a:xfrm>
            <a:off x="1828800" y="1440306"/>
            <a:ext cx="1600200" cy="655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2"/>
          </p:cNvCxnSpPr>
          <p:nvPr/>
        </p:nvCxnSpPr>
        <p:spPr>
          <a:xfrm flipV="1">
            <a:off x="1828800" y="2095500"/>
            <a:ext cx="1600200" cy="14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2"/>
          </p:cNvCxnSpPr>
          <p:nvPr/>
        </p:nvCxnSpPr>
        <p:spPr>
          <a:xfrm flipV="1">
            <a:off x="1828800" y="2095500"/>
            <a:ext cx="1600200" cy="647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81000" y="12229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81000" y="1886445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81000" y="25183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828800" y="3269106"/>
            <a:ext cx="1600200" cy="5827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828800" y="3851847"/>
            <a:ext cx="1600200" cy="874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828800" y="3851847"/>
            <a:ext cx="1600200" cy="72015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81000" y="30517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381000" y="3715245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1000" y="43471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9" idx="2"/>
          </p:cNvCxnSpPr>
          <p:nvPr/>
        </p:nvCxnSpPr>
        <p:spPr>
          <a:xfrm>
            <a:off x="1828800" y="5097906"/>
            <a:ext cx="1600200" cy="274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2"/>
          </p:cNvCxnSpPr>
          <p:nvPr/>
        </p:nvCxnSpPr>
        <p:spPr>
          <a:xfrm flipV="1">
            <a:off x="1828800" y="5372100"/>
            <a:ext cx="1600200" cy="395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2"/>
          </p:cNvCxnSpPr>
          <p:nvPr/>
        </p:nvCxnSpPr>
        <p:spPr>
          <a:xfrm flipV="1">
            <a:off x="1828800" y="5372100"/>
            <a:ext cx="1600200" cy="1028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1000" y="48805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381000" y="5544045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381000" y="61759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(“Drivers”) of Climate Change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AF25-7C8E-4C28-B058-51ABA35A18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</a:t>
            </a:r>
            <a:br>
              <a:rPr lang="en-US" dirty="0" smtClean="0"/>
            </a:br>
            <a:r>
              <a:rPr lang="en-US" dirty="0" smtClean="0"/>
              <a:t>Model of Climate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factors</a:t>
            </a:r>
          </a:p>
          <a:p>
            <a:r>
              <a:rPr lang="en-US" dirty="0" smtClean="0"/>
              <a:t>Values related to “what’s a good life”</a:t>
            </a:r>
          </a:p>
          <a:p>
            <a:pPr lvl="1"/>
            <a:r>
              <a:rPr lang="en-US" dirty="0" smtClean="0"/>
              <a:t>Kids</a:t>
            </a:r>
          </a:p>
          <a:p>
            <a:pPr lvl="1"/>
            <a:r>
              <a:rPr lang="en-US" dirty="0" smtClean="0"/>
              <a:t>Stuff</a:t>
            </a:r>
          </a:p>
          <a:p>
            <a:pPr lvl="1"/>
            <a:r>
              <a:rPr lang="en-US" dirty="0" smtClean="0"/>
              <a:t>Freedom</a:t>
            </a:r>
          </a:p>
          <a:p>
            <a:r>
              <a:rPr lang="en-US" dirty="0" smtClean="0"/>
              <a:t>Infrastructure: US: 20 tons/</a:t>
            </a:r>
            <a:r>
              <a:rPr lang="en-US" dirty="0" err="1" smtClean="0"/>
              <a:t>yr</a:t>
            </a:r>
            <a:r>
              <a:rPr lang="en-US" dirty="0" smtClean="0"/>
              <a:t>; EU 10 tons/</a:t>
            </a:r>
            <a:r>
              <a:rPr lang="en-US" dirty="0" err="1" smtClean="0"/>
              <a:t>yr</a:t>
            </a: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What factors influence the rate of population growth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</a:t>
            </a:r>
            <a:br>
              <a:rPr lang="en-US" dirty="0"/>
            </a:br>
            <a:r>
              <a:rPr lang="en-US" dirty="0"/>
              <a:t>Model of Climate Drivers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3200400"/>
            <a:ext cx="1981200" cy="1219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</a:p>
          <a:p>
            <a:pPr algn="ctr"/>
            <a:r>
              <a:rPr lang="en-US" dirty="0" smtClean="0"/>
              <a:t>(CO2 Emissions)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1524000"/>
            <a:ext cx="2362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</a:t>
            </a:r>
          </a:p>
          <a:p>
            <a:pPr algn="ctr"/>
            <a:r>
              <a:rPr lang="en-US" dirty="0" smtClean="0"/>
              <a:t>(people)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3200400"/>
            <a:ext cx="25146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Affluence</a:t>
            </a:r>
          </a:p>
          <a:p>
            <a:pPr algn="ctr"/>
            <a:r>
              <a:rPr lang="en-US" dirty="0" smtClean="0"/>
              <a:t>($GDP/person)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4800600"/>
            <a:ext cx="2362200" cy="1143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</a:p>
          <a:p>
            <a:pPr algn="ctr"/>
            <a:r>
              <a:rPr lang="en-US" dirty="0" smtClean="0"/>
              <a:t>(CO2/$GDP)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5"/>
          </p:cNvCxnSpPr>
          <p:nvPr/>
        </p:nvCxnSpPr>
        <p:spPr>
          <a:xfrm>
            <a:off x="5445264" y="2499612"/>
            <a:ext cx="1488936" cy="9293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  <a:endCxn id="5" idx="1"/>
          </p:cNvCxnSpPr>
          <p:nvPr/>
        </p:nvCxnSpPr>
        <p:spPr>
          <a:xfrm>
            <a:off x="5943600" y="3771900"/>
            <a:ext cx="990600" cy="38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6"/>
          </p:cNvCxnSpPr>
          <p:nvPr/>
        </p:nvCxnSpPr>
        <p:spPr>
          <a:xfrm flipV="1">
            <a:off x="5791200" y="4114800"/>
            <a:ext cx="1143000" cy="12573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2"/>
          </p:cNvCxnSpPr>
          <p:nvPr/>
        </p:nvCxnSpPr>
        <p:spPr>
          <a:xfrm>
            <a:off x="1828800" y="1440306"/>
            <a:ext cx="1600200" cy="655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2"/>
          </p:cNvCxnSpPr>
          <p:nvPr/>
        </p:nvCxnSpPr>
        <p:spPr>
          <a:xfrm flipV="1">
            <a:off x="1828800" y="2095500"/>
            <a:ext cx="1600200" cy="14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2"/>
          </p:cNvCxnSpPr>
          <p:nvPr/>
        </p:nvCxnSpPr>
        <p:spPr>
          <a:xfrm flipV="1">
            <a:off x="1828800" y="2095500"/>
            <a:ext cx="1600200" cy="647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81000" y="12229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81000" y="1886445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81000" y="2518347"/>
            <a:ext cx="1447800" cy="453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828800" y="3269106"/>
            <a:ext cx="1600200" cy="5827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828800" y="3851847"/>
            <a:ext cx="1600200" cy="874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828800" y="3851847"/>
            <a:ext cx="1600200" cy="72015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81000" y="30517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381000" y="3715245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1000" y="4347147"/>
            <a:ext cx="1447800" cy="4534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9" idx="2"/>
          </p:cNvCxnSpPr>
          <p:nvPr/>
        </p:nvCxnSpPr>
        <p:spPr>
          <a:xfrm>
            <a:off x="1828800" y="5097906"/>
            <a:ext cx="1600200" cy="2741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2"/>
          </p:cNvCxnSpPr>
          <p:nvPr/>
        </p:nvCxnSpPr>
        <p:spPr>
          <a:xfrm flipV="1">
            <a:off x="1828800" y="5372100"/>
            <a:ext cx="1600200" cy="3959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2"/>
          </p:cNvCxnSpPr>
          <p:nvPr/>
        </p:nvCxnSpPr>
        <p:spPr>
          <a:xfrm flipV="1">
            <a:off x="1828800" y="5372100"/>
            <a:ext cx="1600200" cy="1028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1000" y="48805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381000" y="5544045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381000" y="6175947"/>
            <a:ext cx="1447800" cy="4534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050" y="1054925"/>
            <a:ext cx="5908682" cy="2133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r>
              <a:rPr lang="en-US" dirty="0" smtClean="0"/>
              <a:t>What are the determinants?</a:t>
            </a:r>
          </a:p>
          <a:p>
            <a:r>
              <a:rPr lang="en-US" dirty="0" smtClean="0"/>
              <a:t>Why is it so hard to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Rosling</a:t>
            </a:r>
            <a:r>
              <a:rPr lang="en-US" dirty="0" smtClean="0"/>
              <a:t> does not connect this to climate change but try to do so</a:t>
            </a:r>
          </a:p>
          <a:p>
            <a:pPr marL="0" indent="0" algn="ctr">
              <a:buNone/>
            </a:pPr>
            <a:r>
              <a:rPr lang="en-US" dirty="0" err="1" smtClean="0">
                <a:hlinkClick r:id="rId2"/>
              </a:rPr>
              <a:t>Rosling</a:t>
            </a:r>
            <a:r>
              <a:rPr lang="en-US" dirty="0" smtClean="0">
                <a:hlinkClick r:id="rId2"/>
              </a:rPr>
              <a:t> on population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84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Changing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Some policies do influence population size, fertility</a:t>
            </a:r>
          </a:p>
          <a:p>
            <a:pPr lvl="1">
              <a:defRPr/>
            </a:pPr>
            <a:r>
              <a:rPr lang="en-US" dirty="0" smtClean="0"/>
              <a:t>Educating women</a:t>
            </a:r>
          </a:p>
          <a:p>
            <a:pPr lvl="1">
              <a:defRPr/>
            </a:pPr>
            <a:r>
              <a:rPr lang="en-US" dirty="0" smtClean="0"/>
              <a:t>Chinese one child</a:t>
            </a:r>
            <a:r>
              <a:rPr lang="en-US" dirty="0"/>
              <a:t> policy</a:t>
            </a:r>
            <a:r>
              <a:rPr lang="en-US" sz="1600" dirty="0"/>
              <a:t> (China 1.7/woman) </a:t>
            </a:r>
          </a:p>
          <a:p>
            <a:pPr lvl="1">
              <a:defRPr/>
            </a:pPr>
            <a:r>
              <a:rPr lang="en-US" dirty="0" smtClean="0"/>
              <a:t>French pro-</a:t>
            </a:r>
            <a:r>
              <a:rPr lang="en-US" dirty="0" err="1" smtClean="0"/>
              <a:t>natalist</a:t>
            </a:r>
            <a:r>
              <a:rPr lang="en-US" dirty="0" smtClean="0"/>
              <a:t> policy </a:t>
            </a:r>
            <a:r>
              <a:rPr lang="en-US" sz="1600" dirty="0" smtClean="0"/>
              <a:t>(France 1.98/woman vs.  UK 1.66/woman)</a:t>
            </a:r>
          </a:p>
          <a:p>
            <a:pPr lvl="1">
              <a:defRPr/>
            </a:pPr>
            <a:r>
              <a:rPr lang="en-US" dirty="0" smtClean="0"/>
              <a:t>Catholic position on contraception</a:t>
            </a:r>
          </a:p>
          <a:p>
            <a:pPr>
              <a:defRPr/>
            </a:pPr>
            <a:r>
              <a:rPr lang="en-US" dirty="0" smtClean="0"/>
              <a:t>So do social norms</a:t>
            </a:r>
          </a:p>
          <a:p>
            <a:pPr lvl="1">
              <a:defRPr/>
            </a:pPr>
            <a:r>
              <a:rPr lang="en-US" dirty="0" smtClean="0"/>
              <a:t>“When are you going to have kids?”</a:t>
            </a:r>
          </a:p>
          <a:p>
            <a:pPr lvl="1">
              <a:defRPr/>
            </a:pPr>
            <a:r>
              <a:rPr lang="en-US" dirty="0" smtClean="0"/>
              <a:t>“I wonder why they don’t have any kids?”</a:t>
            </a:r>
          </a:p>
          <a:p>
            <a:pPr lvl="1">
              <a:defRPr/>
            </a:pPr>
            <a:r>
              <a:rPr lang="en-US" dirty="0" smtClean="0"/>
              <a:t>“Congratulations on your new baby!”</a:t>
            </a:r>
          </a:p>
          <a:p>
            <a:pPr lvl="1">
              <a:defRPr/>
            </a:pPr>
            <a:r>
              <a:rPr lang="en-US" dirty="0" smtClean="0"/>
              <a:t>“I want to live a nice long life.”</a:t>
            </a:r>
          </a:p>
          <a:p>
            <a:pPr>
              <a:defRPr/>
            </a:pPr>
            <a:r>
              <a:rPr lang="en-US" dirty="0" smtClean="0"/>
              <a:t>Yet population appears “off limits” politically (not mentioned at Copenhagen)</a:t>
            </a:r>
            <a:endParaRPr lang="en-US" dirty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76200" y="6248400"/>
            <a:ext cx="861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/>
              <a:t>Sources: </a:t>
            </a:r>
            <a:r>
              <a:rPr lang="en-US" sz="1100" dirty="0">
                <a:hlinkClick r:id="rId2"/>
              </a:rPr>
              <a:t>http://newedexcelgeography.blogspot.com/2008/01/france-pro-natalist-policy.html</a:t>
            </a:r>
            <a:endParaRPr lang="en-US" sz="1100" dirty="0"/>
          </a:p>
          <a:p>
            <a:pPr eaLnBrk="0" hangingPunct="0"/>
            <a:r>
              <a:rPr lang="en-US" sz="1100" dirty="0">
                <a:hlinkClick r:id="rId3"/>
              </a:rPr>
              <a:t>http://www.vatican.va/holy_father/paul_vi/encyclicals/documents/hf_p-vi_enc_25071968_humanae-vitae_en.html</a:t>
            </a:r>
          </a:p>
        </p:txBody>
      </p:sp>
    </p:spTree>
    <p:extLst>
      <p:ext uri="{BB962C8B-B14F-4D97-AF65-F5344CB8AC3E}">
        <p14:creationId xmlns:p14="http://schemas.microsoft.com/office/powerpoint/2010/main" val="32238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7" y="304800"/>
            <a:ext cx="8735406" cy="5562600"/>
          </a:xfrm>
        </p:spPr>
      </p:pic>
      <p:sp>
        <p:nvSpPr>
          <p:cNvPr id="5" name="TextBox 4"/>
          <p:cNvSpPr txBox="1"/>
          <p:nvPr/>
        </p:nvSpPr>
        <p:spPr>
          <a:xfrm>
            <a:off x="381000" y="6477000"/>
            <a:ext cx="7679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cpfm.uoregon.edu/sites/cpfm2.uoregon.edu/files/uoenergy2012_highquality.png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62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Drivers of human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IPAT (Ehrlich &amp; </a:t>
            </a:r>
            <a:r>
              <a:rPr lang="en-US" dirty="0" err="1" smtClean="0"/>
              <a:t>Holdren</a:t>
            </a:r>
            <a:r>
              <a:rPr lang="en-US" dirty="0" smtClean="0"/>
              <a:t>, 1972)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400" dirty="0" smtClean="0"/>
              <a:t>Impact = Population * Affluence * Technology</a:t>
            </a:r>
          </a:p>
          <a:p>
            <a:pPr>
              <a:defRPr/>
            </a:pPr>
            <a:r>
              <a:rPr lang="en-US" dirty="0" smtClean="0"/>
              <a:t>Kaya: </a:t>
            </a:r>
          </a:p>
          <a:p>
            <a:pPr marL="0" indent="0" algn="ctr">
              <a:buNone/>
              <a:defRPr/>
            </a:pPr>
            <a:r>
              <a:rPr lang="en-US" sz="2200" dirty="0"/>
              <a:t>CO2 </a:t>
            </a:r>
            <a:r>
              <a:rPr lang="en-US" sz="2200" dirty="0" smtClean="0"/>
              <a:t>= </a:t>
            </a:r>
            <a:r>
              <a:rPr lang="en-US" sz="2200" dirty="0" err="1" smtClean="0"/>
              <a:t>Pop’n</a:t>
            </a:r>
            <a:r>
              <a:rPr lang="en-US" sz="2200" dirty="0" smtClean="0"/>
              <a:t> </a:t>
            </a:r>
            <a:r>
              <a:rPr lang="en-US" sz="2200" dirty="0"/>
              <a:t>* </a:t>
            </a:r>
            <a:r>
              <a:rPr lang="en-US" sz="2200" dirty="0" smtClean="0"/>
              <a:t>($GDP/</a:t>
            </a:r>
            <a:r>
              <a:rPr lang="en-US" sz="2200" dirty="0" err="1" smtClean="0"/>
              <a:t>Pop’n</a:t>
            </a:r>
            <a:r>
              <a:rPr lang="en-US" sz="2200" dirty="0" smtClean="0"/>
              <a:t>) </a:t>
            </a:r>
            <a:r>
              <a:rPr lang="en-US" sz="2200" dirty="0"/>
              <a:t>* (Energy</a:t>
            </a:r>
            <a:r>
              <a:rPr lang="en-US" sz="2200" dirty="0" smtClean="0"/>
              <a:t>/$GDP</a:t>
            </a:r>
            <a:r>
              <a:rPr lang="en-US" sz="2200" dirty="0"/>
              <a:t>) * (</a:t>
            </a:r>
            <a:r>
              <a:rPr lang="en-US" sz="2200" dirty="0" smtClean="0"/>
              <a:t>CO2/Energy)</a:t>
            </a:r>
          </a:p>
          <a:p>
            <a:pPr marL="0" indent="0" algn="ctr">
              <a:buNone/>
              <a:defRPr/>
            </a:pPr>
            <a:endParaRPr lang="en-US" sz="2200" dirty="0" smtClean="0"/>
          </a:p>
          <a:p>
            <a:pPr marL="0" indent="0" algn="ctr">
              <a:buNone/>
              <a:defRPr/>
            </a:pPr>
            <a:r>
              <a:rPr lang="en-US" sz="2200" dirty="0" smtClean="0"/>
              <a:t>CO2 =   Economic Growth    *           Technology Change       .</a:t>
            </a:r>
          </a:p>
          <a:p>
            <a:r>
              <a:rPr lang="en-US" dirty="0" smtClean="0"/>
              <a:t>How much CO2 grows depends on:</a:t>
            </a:r>
            <a:endParaRPr lang="en-US" dirty="0"/>
          </a:p>
          <a:p>
            <a:pPr lvl="1"/>
            <a:r>
              <a:rPr lang="en-US" dirty="0"/>
              <a:t>Economic </a:t>
            </a:r>
            <a:r>
              <a:rPr lang="en-US" dirty="0" smtClean="0"/>
              <a:t>Growth: Population </a:t>
            </a:r>
            <a:r>
              <a:rPr lang="en-US" dirty="0"/>
              <a:t>Growth * Income Growth</a:t>
            </a:r>
          </a:p>
          <a:p>
            <a:pPr lvl="1"/>
            <a:r>
              <a:rPr lang="en-US" dirty="0" smtClean="0"/>
              <a:t>Technology Change: Energy </a:t>
            </a:r>
            <a:r>
              <a:rPr lang="en-US" dirty="0"/>
              <a:t>intensity </a:t>
            </a:r>
            <a:r>
              <a:rPr lang="en-US" dirty="0" smtClean="0"/>
              <a:t>* Carbon </a:t>
            </a:r>
            <a:r>
              <a:rPr lang="en-US" dirty="0"/>
              <a:t>intensity </a:t>
            </a:r>
            <a:endParaRPr lang="en-US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2724150" y="2641270"/>
            <a:ext cx="495300" cy="2590800"/>
          </a:xfrm>
          <a:prstGeom prst="lef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6153150" y="2030925"/>
            <a:ext cx="495300" cy="3810000"/>
          </a:xfrm>
          <a:prstGeom prst="lef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causes of climate change</a:t>
            </a:r>
            <a:br>
              <a:rPr lang="en-US" dirty="0"/>
            </a:br>
            <a:r>
              <a:rPr lang="en-US" dirty="0"/>
              <a:t>The IPAT equation</a:t>
            </a:r>
          </a:p>
        </p:txBody>
      </p:sp>
    </p:spTree>
    <p:extLst>
      <p:ext uri="{BB962C8B-B14F-4D97-AF65-F5344CB8AC3E}">
        <p14:creationId xmlns:p14="http://schemas.microsoft.com/office/powerpoint/2010/main" val="30691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causes of climate change</a:t>
            </a:r>
            <a:br>
              <a:rPr lang="en-US" dirty="0"/>
            </a:br>
            <a:r>
              <a:rPr lang="en-US" dirty="0"/>
              <a:t>The IPAT equation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123" name="Picture 3" descr="Mitch_P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2009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18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causes of climate change</a:t>
            </a:r>
            <a:br>
              <a:rPr lang="en-US" dirty="0" smtClean="0"/>
            </a:br>
            <a:r>
              <a:rPr lang="en-US" dirty="0" smtClean="0"/>
              <a:t>The IPAT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057400"/>
            <a:ext cx="50292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I chose to have children and have two (P)</a:t>
            </a:r>
          </a:p>
          <a:p>
            <a:pPr>
              <a:defRPr/>
            </a:pPr>
            <a:r>
              <a:rPr lang="en-US" sz="2400" dirty="0" smtClean="0"/>
              <a:t>I want them to have a better life than me (A)</a:t>
            </a:r>
          </a:p>
          <a:p>
            <a:pPr>
              <a:defRPr/>
            </a:pPr>
            <a:r>
              <a:rPr lang="en-US" sz="2400" dirty="0" smtClean="0"/>
              <a:t>I ask for raises (A)</a:t>
            </a:r>
          </a:p>
          <a:p>
            <a:pPr>
              <a:defRPr/>
            </a:pPr>
            <a:r>
              <a:rPr lang="en-US" sz="2400" dirty="0" smtClean="0"/>
              <a:t>When I receive them, I spend them (A, T)</a:t>
            </a:r>
          </a:p>
          <a:p>
            <a:pPr>
              <a:defRPr/>
            </a:pPr>
            <a:r>
              <a:rPr lang="en-US" sz="2400" dirty="0" smtClean="0"/>
              <a:t>I drive too far (and too fast) to work (T)</a:t>
            </a:r>
            <a:endParaRPr lang="en-US" sz="2400" dirty="0"/>
          </a:p>
        </p:txBody>
      </p:sp>
      <p:pic>
        <p:nvPicPr>
          <p:cNvPr id="6148" name="Picture 3" descr="Mitch_P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2009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239000" y="624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" t="24548" r="6136" b="43509"/>
          <a:stretch/>
        </p:blipFill>
        <p:spPr bwMode="auto">
          <a:xfrm>
            <a:off x="35312" y="1942171"/>
            <a:ext cx="9032488" cy="377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7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76200"/>
            <a:ext cx="86629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762000" y="6248400"/>
            <a:ext cx="8153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dirty="0" smtClean="0"/>
              <a:t>Sources: Calculated based on Global: World </a:t>
            </a:r>
            <a:r>
              <a:rPr lang="en-US" sz="1100" dirty="0"/>
              <a:t>Development Indicators, </a:t>
            </a:r>
            <a:r>
              <a:rPr lang="en-US" sz="1100" dirty="0" smtClean="0"/>
              <a:t>2010; </a:t>
            </a:r>
          </a:p>
          <a:p>
            <a:pPr eaLnBrk="0" hangingPunct="0"/>
            <a:r>
              <a:rPr lang="en-US" sz="1100" dirty="0" smtClean="0"/>
              <a:t>Oregon: </a:t>
            </a:r>
            <a:r>
              <a:rPr lang="en-US" sz="1100" u="sng" dirty="0" smtClean="0">
                <a:hlinkClick r:id="rId3"/>
              </a:rPr>
              <a:t>http://www.oregon.gov/ENERGY/GBLWRM/Oregon_Gross_GhG_Inventory_1990-2005.htm</a:t>
            </a:r>
            <a:r>
              <a:rPr lang="en-US" sz="1100" dirty="0" smtClean="0"/>
              <a:t> ; </a:t>
            </a:r>
            <a:br>
              <a:rPr lang="en-US" sz="1100" dirty="0" smtClean="0"/>
            </a:br>
            <a:r>
              <a:rPr lang="en-US" sz="1100" u="sng" dirty="0" smtClean="0">
                <a:hlinkClick r:id="rId4"/>
              </a:rPr>
              <a:t>http://www.oregon.gov/DAS/OEA/docs/demographic/pop_components.xls</a:t>
            </a:r>
            <a:r>
              <a:rPr lang="en-US" sz="1100" dirty="0" smtClean="0"/>
              <a:t> ; and </a:t>
            </a:r>
            <a:r>
              <a:rPr lang="en-US" sz="1100" u="sng" dirty="0" smtClean="0">
                <a:hlinkClick r:id="rId5"/>
              </a:rPr>
              <a:t>http://www.bea.gov/regional/gsp/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3962400" y="3276600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FF0000"/>
                </a:solidFill>
              </a:rPr>
              <a:t>Growing at 2.4% per year since 1996</a:t>
            </a:r>
            <a:br>
              <a:rPr lang="en-US" sz="1600" dirty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600" dirty="0" smtClean="0">
                <a:solidFill>
                  <a:srgbClr val="FF0000"/>
                </a:solidFill>
              </a:rPr>
              <a:t>Emissions </a:t>
            </a:r>
            <a:r>
              <a:rPr lang="en-US" sz="1600" dirty="0">
                <a:solidFill>
                  <a:srgbClr val="FF0000"/>
                </a:solidFill>
              </a:rPr>
              <a:t>Double by </a:t>
            </a:r>
            <a:r>
              <a:rPr lang="en-US" sz="1600" dirty="0" smtClean="0">
                <a:solidFill>
                  <a:srgbClr val="FF0000"/>
                </a:solidFill>
              </a:rPr>
              <a:t>2041</a:t>
            </a:r>
          </a:p>
          <a:p>
            <a:pPr algn="ctr" eaLnBrk="0" hangingPunct="0"/>
            <a:endParaRPr lang="en-US" sz="1600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600" dirty="0" smtClean="0">
                <a:solidFill>
                  <a:srgbClr val="FF0000"/>
                </a:solidFill>
              </a:rPr>
              <a:t>(Oregon: 1.6% per year)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2041</TotalTime>
  <Words>837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Constantia</vt:lpstr>
      <vt:lpstr>Wingdings</vt:lpstr>
      <vt:lpstr>Wingdings 2</vt:lpstr>
      <vt:lpstr>Flow</vt:lpstr>
      <vt:lpstr>Assignment 2: Due Thurs, next week Drivers of climate change</vt:lpstr>
      <vt:lpstr>Causes (“Drivers”) of Climate Change</vt:lpstr>
      <vt:lpstr>PowerPoint Presentation</vt:lpstr>
      <vt:lpstr>Drivers of human impacts</vt:lpstr>
      <vt:lpstr>The causes of climate change The IPAT equation</vt:lpstr>
      <vt:lpstr>The causes of climate change The IPAT equation</vt:lpstr>
      <vt:lpstr>The causes of climate change The IPAT equation</vt:lpstr>
      <vt:lpstr>My Footprint</vt:lpstr>
      <vt:lpstr>PowerPoint Presentation</vt:lpstr>
      <vt:lpstr>PowerPoint Presentation</vt:lpstr>
      <vt:lpstr>PowerPoint Presentation</vt:lpstr>
      <vt:lpstr>PowerPoint Presentation</vt:lpstr>
      <vt:lpstr>Doubling CO2 emissions</vt:lpstr>
      <vt:lpstr>PowerPoint Presentation</vt:lpstr>
      <vt:lpstr>PowerPoint Presentation</vt:lpstr>
      <vt:lpstr>Halving CO2 emissions will be hard</vt:lpstr>
      <vt:lpstr>Summary: Annualized Growth Rates</vt:lpstr>
      <vt:lpstr>Creating a  Model of Climate Drivers</vt:lpstr>
      <vt:lpstr>Creating a  Model of Climate Drivers</vt:lpstr>
      <vt:lpstr>Creating a  Model of Climate Drivers</vt:lpstr>
      <vt:lpstr>Creating a  Model of Climate Drivers</vt:lpstr>
      <vt:lpstr>Determinants of Population Growth</vt:lpstr>
      <vt:lpstr>Religion and Population</vt:lpstr>
      <vt:lpstr>Changing Population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Mitchell</dc:creator>
  <cp:lastModifiedBy>Ronald Mitchell</cp:lastModifiedBy>
  <cp:revision>118</cp:revision>
  <dcterms:created xsi:type="dcterms:W3CDTF">2011-01-17T01:53:12Z</dcterms:created>
  <dcterms:modified xsi:type="dcterms:W3CDTF">2019-09-23T17:49:24Z</dcterms:modified>
</cp:coreProperties>
</file>