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43" r:id="rId2"/>
    <p:sldId id="379" r:id="rId3"/>
    <p:sldId id="380" r:id="rId4"/>
    <p:sldId id="381" r:id="rId5"/>
    <p:sldId id="382" r:id="rId6"/>
    <p:sldId id="357" r:id="rId7"/>
    <p:sldId id="358" r:id="rId8"/>
    <p:sldId id="370" r:id="rId9"/>
    <p:sldId id="373" r:id="rId10"/>
    <p:sldId id="371" r:id="rId11"/>
    <p:sldId id="384" r:id="rId12"/>
    <p:sldId id="360" r:id="rId13"/>
    <p:sldId id="359" r:id="rId14"/>
    <p:sldId id="369" r:id="rId15"/>
    <p:sldId id="372" r:id="rId16"/>
    <p:sldId id="281" r:id="rId17"/>
    <p:sldId id="282" r:id="rId18"/>
    <p:sldId id="321" r:id="rId19"/>
    <p:sldId id="280" r:id="rId20"/>
    <p:sldId id="285" r:id="rId21"/>
    <p:sldId id="28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45" autoAdjust="0"/>
  </p:normalViewPr>
  <p:slideViewPr>
    <p:cSldViewPr>
      <p:cViewPr varScale="1">
        <p:scale>
          <a:sx n="87" d="100"/>
          <a:sy n="87" d="100"/>
        </p:scale>
        <p:origin x="102" y="22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7972F-C6DD-43B7-9C72-A3FB4A7B412D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835C5-D3D6-4589-BA07-6E5FDFD66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44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8976-A9E7-4C39-A90D-77979DB583C2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676D-E11C-47D3-8CF4-CD59697D8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8976-A9E7-4C39-A90D-77979DB583C2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676D-E11C-47D3-8CF4-CD59697D8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8976-A9E7-4C39-A90D-77979DB583C2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676D-E11C-47D3-8CF4-CD59697D8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8976-A9E7-4C39-A90D-77979DB583C2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676D-E11C-47D3-8CF4-CD59697D8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8976-A9E7-4C39-A90D-77979DB583C2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676D-E11C-47D3-8CF4-CD59697D8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8976-A9E7-4C39-A90D-77979DB583C2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676D-E11C-47D3-8CF4-CD59697D8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8976-A9E7-4C39-A90D-77979DB583C2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676D-E11C-47D3-8CF4-CD59697D8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8976-A9E7-4C39-A90D-77979DB583C2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676D-E11C-47D3-8CF4-CD59697D8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8976-A9E7-4C39-A90D-77979DB583C2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676D-E11C-47D3-8CF4-CD59697D8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8976-A9E7-4C39-A90D-77979DB583C2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676D-E11C-47D3-8CF4-CD59697D8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8976-A9E7-4C39-A90D-77979DB583C2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2F676D-E11C-47D3-8CF4-CD59697D8F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8B8976-A9E7-4C39-A90D-77979DB583C2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2F676D-E11C-47D3-8CF4-CD59697D8F4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mpleliving.net/voluntary_simplicity_part_1.as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55D3bOhC3s8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eleconomy.gov/feg/driveHabits.s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Causes (“Drivers”) of Climate Change?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Part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AF25-7C8E-4C28-B058-51ABA35A18F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0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Environmental Kuznets Curve</a:t>
            </a:r>
            <a:br>
              <a:rPr lang="en-US" dirty="0" smtClean="0"/>
            </a:br>
            <a:r>
              <a:rPr lang="en-US" dirty="0" smtClean="0"/>
              <a:t>The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people get richer, three competing things happen:</a:t>
            </a:r>
          </a:p>
          <a:p>
            <a:pPr lvl="1"/>
            <a:r>
              <a:rPr lang="en-US" dirty="0" smtClean="0"/>
              <a:t>People have more money and so buy more stuff and so pollution/emissions increase</a:t>
            </a:r>
          </a:p>
          <a:p>
            <a:pPr lvl="1"/>
            <a:r>
              <a:rPr lang="en-US" dirty="0" smtClean="0"/>
              <a:t>But, after a certain point, this is more than offset by the fact that as people have more money, they start caring more about the environment and demand government protection of  it</a:t>
            </a:r>
          </a:p>
          <a:p>
            <a:pPr lvl="1"/>
            <a:r>
              <a:rPr lang="en-US" dirty="0" smtClean="0"/>
              <a:t>And, more money correlates with service economy which “displaces” or “offshores” the pollution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17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Changing Affluence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Some policies do influence consumption patterns</a:t>
            </a:r>
          </a:p>
          <a:p>
            <a:pPr lvl="1">
              <a:defRPr/>
            </a:pPr>
            <a:r>
              <a:rPr lang="en-US" dirty="0" smtClean="0"/>
              <a:t>Buddhist monks</a:t>
            </a:r>
          </a:p>
          <a:p>
            <a:pPr lvl="1">
              <a:defRPr/>
            </a:pPr>
            <a:r>
              <a:rPr lang="en-US" dirty="0" smtClean="0"/>
              <a:t>Jewish observance of Shabbat</a:t>
            </a:r>
          </a:p>
          <a:p>
            <a:pPr lvl="1">
              <a:defRPr/>
            </a:pPr>
            <a:r>
              <a:rPr lang="en-US" dirty="0" smtClean="0"/>
              <a:t>Mormon tithing</a:t>
            </a:r>
          </a:p>
          <a:p>
            <a:pPr lvl="1">
              <a:defRPr/>
            </a:pPr>
            <a:r>
              <a:rPr lang="en-US" dirty="0" smtClean="0"/>
              <a:t>Voluntary simplicity: “frugality of consumption”</a:t>
            </a:r>
          </a:p>
          <a:p>
            <a:pPr>
              <a:defRPr/>
            </a:pPr>
            <a:r>
              <a:rPr lang="en-US" dirty="0" smtClean="0"/>
              <a:t>So do social norms</a:t>
            </a:r>
          </a:p>
          <a:p>
            <a:pPr lvl="1">
              <a:defRPr/>
            </a:pPr>
            <a:r>
              <a:rPr lang="en-US" dirty="0" smtClean="0"/>
              <a:t>“More, More, More said the baby.”</a:t>
            </a:r>
          </a:p>
          <a:p>
            <a:pPr lvl="1">
              <a:defRPr/>
            </a:pPr>
            <a:r>
              <a:rPr lang="en-US" dirty="0" smtClean="0"/>
              <a:t>“I want a better life for my kids.”</a:t>
            </a:r>
          </a:p>
          <a:p>
            <a:pPr lvl="1">
              <a:defRPr/>
            </a:pPr>
            <a:r>
              <a:rPr lang="en-US" dirty="0" smtClean="0"/>
              <a:t>“I need a raise.”</a:t>
            </a:r>
          </a:p>
          <a:p>
            <a:pPr lvl="1">
              <a:defRPr/>
            </a:pPr>
            <a:r>
              <a:rPr lang="en-US" dirty="0" smtClean="0"/>
              <a:t>“I need a vacation.”</a:t>
            </a:r>
          </a:p>
          <a:p>
            <a:pPr>
              <a:defRPr/>
            </a:pPr>
            <a:r>
              <a:rPr lang="en-US" dirty="0" smtClean="0"/>
              <a:t>Yet affluence also appears “off limits” politically (though see “Confronting Consumption”)</a:t>
            </a:r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381000" y="6172200"/>
            <a:ext cx="822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dirty="0"/>
              <a:t>Source: </a:t>
            </a:r>
            <a:r>
              <a:rPr lang="en-US" sz="1600" dirty="0">
                <a:hlinkClick r:id="rId2"/>
              </a:rPr>
              <a:t>http://www.simpleliving.net/voluntary_simplicity_part_1.asp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9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Creating a </a:t>
            </a:r>
            <a:br>
              <a:rPr lang="en-US" dirty="0"/>
            </a:br>
            <a:r>
              <a:rPr lang="en-US" dirty="0"/>
              <a:t>Model of Climate Drivers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6934200" y="3200400"/>
            <a:ext cx="1981200" cy="12192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Impact</a:t>
            </a:r>
          </a:p>
          <a:p>
            <a:pPr algn="ctr"/>
            <a:r>
              <a:rPr lang="en-US" dirty="0" smtClean="0"/>
              <a:t>(CO2 Emissions)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429000" y="1524000"/>
            <a:ext cx="2362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Population</a:t>
            </a:r>
          </a:p>
          <a:p>
            <a:pPr algn="ctr"/>
            <a:r>
              <a:rPr lang="en-US" dirty="0" smtClean="0"/>
              <a:t>(people)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429000" y="3200400"/>
            <a:ext cx="2514600" cy="1143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Affluence</a:t>
            </a:r>
          </a:p>
          <a:p>
            <a:pPr algn="ctr"/>
            <a:r>
              <a:rPr lang="en-US" dirty="0" smtClean="0"/>
              <a:t>($GDP/person)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429000" y="4800600"/>
            <a:ext cx="2362200" cy="1143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Technology</a:t>
            </a:r>
          </a:p>
          <a:p>
            <a:pPr algn="ctr"/>
            <a:r>
              <a:rPr lang="en-US" dirty="0" smtClean="0"/>
              <a:t>(CO2/$GDP)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7" idx="5"/>
          </p:cNvCxnSpPr>
          <p:nvPr/>
        </p:nvCxnSpPr>
        <p:spPr>
          <a:xfrm>
            <a:off x="5445264" y="2499612"/>
            <a:ext cx="1488936" cy="9293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6"/>
            <a:endCxn id="5" idx="1"/>
          </p:cNvCxnSpPr>
          <p:nvPr/>
        </p:nvCxnSpPr>
        <p:spPr>
          <a:xfrm>
            <a:off x="5943600" y="3771900"/>
            <a:ext cx="990600" cy="381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6"/>
          </p:cNvCxnSpPr>
          <p:nvPr/>
        </p:nvCxnSpPr>
        <p:spPr>
          <a:xfrm flipV="1">
            <a:off x="5791200" y="4114800"/>
            <a:ext cx="1143000" cy="12573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7" idx="2"/>
          </p:cNvCxnSpPr>
          <p:nvPr/>
        </p:nvCxnSpPr>
        <p:spPr>
          <a:xfrm>
            <a:off x="1828800" y="1440306"/>
            <a:ext cx="1600200" cy="65519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7" idx="2"/>
          </p:cNvCxnSpPr>
          <p:nvPr/>
        </p:nvCxnSpPr>
        <p:spPr>
          <a:xfrm flipV="1">
            <a:off x="1828800" y="2095500"/>
            <a:ext cx="1600200" cy="149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7" idx="2"/>
          </p:cNvCxnSpPr>
          <p:nvPr/>
        </p:nvCxnSpPr>
        <p:spPr>
          <a:xfrm flipV="1">
            <a:off x="1828800" y="2095500"/>
            <a:ext cx="1600200" cy="6477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381000" y="1222947"/>
            <a:ext cx="1447800" cy="4534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381000" y="1886445"/>
            <a:ext cx="1447800" cy="4534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381000" y="2518347"/>
            <a:ext cx="1447800" cy="4534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1828800" y="3269106"/>
            <a:ext cx="1600200" cy="58274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1828800" y="3851847"/>
            <a:ext cx="1600200" cy="8744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1828800" y="3851847"/>
            <a:ext cx="1600200" cy="72015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381000" y="3051747"/>
            <a:ext cx="1447800" cy="45345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381000" y="3715245"/>
            <a:ext cx="1447800" cy="45345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381000" y="4347147"/>
            <a:ext cx="1447800" cy="45345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cxnSp>
        <p:nvCxnSpPr>
          <p:cNvPr id="42" name="Straight Arrow Connector 41"/>
          <p:cNvCxnSpPr>
            <a:endCxn id="9" idx="2"/>
          </p:cNvCxnSpPr>
          <p:nvPr/>
        </p:nvCxnSpPr>
        <p:spPr>
          <a:xfrm>
            <a:off x="1828800" y="5097906"/>
            <a:ext cx="1600200" cy="27419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9" idx="2"/>
          </p:cNvCxnSpPr>
          <p:nvPr/>
        </p:nvCxnSpPr>
        <p:spPr>
          <a:xfrm flipV="1">
            <a:off x="1828800" y="5372100"/>
            <a:ext cx="1600200" cy="3959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9" idx="2"/>
          </p:cNvCxnSpPr>
          <p:nvPr/>
        </p:nvCxnSpPr>
        <p:spPr>
          <a:xfrm flipV="1">
            <a:off x="1828800" y="5372100"/>
            <a:ext cx="1600200" cy="10287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381000" y="4880547"/>
            <a:ext cx="1447800" cy="45345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381000" y="5544045"/>
            <a:ext cx="1447800" cy="45345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381000" y="6175947"/>
            <a:ext cx="1447800" cy="45345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81050" y="4648200"/>
            <a:ext cx="5908682" cy="21336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07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Determinants of Technology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</a:p>
          <a:p>
            <a:r>
              <a:rPr lang="en-US" dirty="0"/>
              <a:t>What are the determinants?</a:t>
            </a:r>
          </a:p>
          <a:p>
            <a:r>
              <a:rPr lang="en-US" dirty="0"/>
              <a:t>Why is it so hard to change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does it relate to CO2 emissions?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3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Jevons Paradox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Jevons </a:t>
            </a:r>
            <a:r>
              <a:rPr lang="en-US" dirty="0" smtClean="0"/>
              <a:t>Paradox: technological progress that increases efficiency of a </a:t>
            </a:r>
            <a:r>
              <a:rPr lang="en-US" dirty="0"/>
              <a:t>resource </a:t>
            </a:r>
            <a:r>
              <a:rPr lang="en-US" dirty="0" smtClean="0"/>
              <a:t>being used leads to MORE of that resource being used.  “Technological </a:t>
            </a:r>
            <a:r>
              <a:rPr lang="en-US" dirty="0"/>
              <a:t>improvements that increased the efficiency of coal-use led to the increased consumption of </a:t>
            </a:r>
            <a:r>
              <a:rPr lang="en-US" dirty="0" smtClean="0"/>
              <a:t>coal [and therefore] could </a:t>
            </a:r>
            <a:r>
              <a:rPr lang="en-US" dirty="0"/>
              <a:t>not be relied upon to reduce fuel </a:t>
            </a:r>
            <a:r>
              <a:rPr lang="en-US" dirty="0" smtClean="0"/>
              <a:t>consumption” (Wikipedia)</a:t>
            </a:r>
            <a:endParaRPr lang="en-US" dirty="0"/>
          </a:p>
          <a:p>
            <a:r>
              <a:rPr lang="en-US" dirty="0" smtClean="0">
                <a:hlinkClick r:id="rId2"/>
              </a:rPr>
              <a:t>York (UO Sociology Prof) </a:t>
            </a:r>
            <a:r>
              <a:rPr lang="en-US" dirty="0" smtClean="0"/>
              <a:t>showed  in most countries for past 50 years, each </a:t>
            </a:r>
            <a:r>
              <a:rPr lang="en-US" dirty="0"/>
              <a:t>unit of </a:t>
            </a:r>
            <a:r>
              <a:rPr lang="en-US" dirty="0" err="1" smtClean="0"/>
              <a:t>nonfossil</a:t>
            </a:r>
            <a:r>
              <a:rPr lang="en-US" dirty="0" smtClean="0"/>
              <a:t>-fuel energy displaced </a:t>
            </a:r>
            <a:r>
              <a:rPr lang="en-US" dirty="0"/>
              <a:t>less than </a:t>
            </a:r>
            <a:r>
              <a:rPr lang="en-US" dirty="0" smtClean="0"/>
              <a:t>¼ unit of fossil-fuel </a:t>
            </a:r>
            <a:r>
              <a:rPr lang="en-US" dirty="0"/>
              <a:t>energy </a:t>
            </a:r>
            <a:r>
              <a:rPr lang="en-US" dirty="0" smtClean="0"/>
              <a:t>and each </a:t>
            </a:r>
            <a:r>
              <a:rPr lang="en-US" dirty="0"/>
              <a:t>unit of </a:t>
            </a:r>
            <a:r>
              <a:rPr lang="en-US" dirty="0" err="1"/>
              <a:t>nonfossil</a:t>
            </a:r>
            <a:r>
              <a:rPr lang="en-US" dirty="0"/>
              <a:t>-fuel </a:t>
            </a:r>
            <a:r>
              <a:rPr lang="en-US" dirty="0" smtClean="0"/>
              <a:t>electricity displaced </a:t>
            </a:r>
            <a:r>
              <a:rPr lang="en-US" dirty="0"/>
              <a:t>less than </a:t>
            </a:r>
            <a:r>
              <a:rPr lang="en-US" dirty="0" smtClean="0"/>
              <a:t>1/10</a:t>
            </a:r>
            <a:r>
              <a:rPr lang="en-US" baseline="30000" dirty="0" smtClean="0"/>
              <a:t>th</a:t>
            </a:r>
            <a:r>
              <a:rPr lang="en-US" dirty="0" smtClean="0"/>
              <a:t>”  (York 2013).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51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Jevons Paradox</a:t>
            </a:r>
            <a:br>
              <a:rPr lang="en-US" dirty="0" smtClean="0"/>
            </a:br>
            <a:r>
              <a:rPr lang="en-US" dirty="0" smtClean="0"/>
              <a:t>The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</a:t>
            </a:r>
            <a:r>
              <a:rPr lang="en-US" dirty="0" smtClean="0"/>
              <a:t>technology becomes more efficient, the price of that technology declines and </a:t>
            </a:r>
            <a:r>
              <a:rPr lang="en-US" dirty="0"/>
              <a:t>two competing things </a:t>
            </a:r>
            <a:r>
              <a:rPr lang="en-US" dirty="0" smtClean="0"/>
              <a:t>happen.  </a:t>
            </a:r>
          </a:p>
          <a:p>
            <a:pPr lvl="1"/>
            <a:r>
              <a:rPr lang="en-US" dirty="0" smtClean="0"/>
              <a:t>Pollution per unit goes down</a:t>
            </a:r>
          </a:p>
          <a:p>
            <a:pPr lvl="1"/>
            <a:r>
              <a:rPr lang="en-US" dirty="0" smtClean="0"/>
              <a:t>Number of units used goes up, because they are cheaper</a:t>
            </a:r>
          </a:p>
          <a:p>
            <a:r>
              <a:rPr lang="en-US" dirty="0" smtClean="0"/>
              <a:t>York’s point is that</a:t>
            </a:r>
          </a:p>
          <a:p>
            <a:pPr lvl="1"/>
            <a:r>
              <a:rPr lang="en-US" dirty="0" smtClean="0"/>
              <a:t>We might expect people to shift to renewables but actually, it lowers the overall prices of energy and we end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76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Changing Behavior:</a:t>
            </a:r>
            <a:br>
              <a:rPr lang="en-US" dirty="0" smtClean="0"/>
            </a:br>
            <a:r>
              <a:rPr lang="en-US" dirty="0" smtClean="0"/>
              <a:t>How Hard Can It Be?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If I told you I had a new technology that could increase your car’s fuel efficiency by 20% and reduce your CO2 emissions by 20%, would you use it?</a:t>
            </a:r>
          </a:p>
          <a:p>
            <a:pPr>
              <a:defRPr/>
            </a:pPr>
            <a:r>
              <a:rPr lang="en-US" dirty="0" smtClean="0"/>
              <a:t>How much would you pay for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15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Changing Behavior:</a:t>
            </a:r>
            <a:br>
              <a:rPr lang="en-US" dirty="0" smtClean="0"/>
            </a:br>
            <a:r>
              <a:rPr lang="en-US" dirty="0" smtClean="0"/>
              <a:t>How Hard Can It Be?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It’s the gas pedal</a:t>
            </a:r>
          </a:p>
          <a:p>
            <a:pPr>
              <a:defRPr/>
            </a:pPr>
            <a:r>
              <a:rPr lang="en-US" dirty="0" smtClean="0"/>
              <a:t>Most people drive 75 mph on freeways</a:t>
            </a:r>
          </a:p>
          <a:p>
            <a:pPr>
              <a:defRPr/>
            </a:pPr>
            <a:r>
              <a:rPr lang="en-US" dirty="0" smtClean="0"/>
              <a:t>Slowing to 65 mph decreases emissions by ~10%</a:t>
            </a:r>
          </a:p>
          <a:p>
            <a:pPr>
              <a:defRPr/>
            </a:pPr>
            <a:r>
              <a:rPr lang="en-US" dirty="0" smtClean="0"/>
              <a:t>Slowing to 55 mph decreases emissions by ~20%</a:t>
            </a:r>
          </a:p>
          <a:p>
            <a:pPr>
              <a:defRPr/>
            </a:pPr>
            <a:r>
              <a:rPr lang="en-US" dirty="0" smtClean="0"/>
              <a:t>No law is required!</a:t>
            </a:r>
          </a:p>
        </p:txBody>
      </p:sp>
      <p:pic>
        <p:nvPicPr>
          <p:cNvPr id="22532" name="Pictur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76800" y="2032000"/>
            <a:ext cx="4038600" cy="3154363"/>
          </a:xfrm>
        </p:spPr>
      </p:pic>
      <p:sp>
        <p:nvSpPr>
          <p:cNvPr id="22533" name="TextBox 6"/>
          <p:cNvSpPr txBox="1">
            <a:spLocks noChangeArrowheads="1"/>
          </p:cNvSpPr>
          <p:nvPr/>
        </p:nvSpPr>
        <p:spPr bwMode="auto">
          <a:xfrm>
            <a:off x="762000" y="6248400"/>
            <a:ext cx="6934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Source: </a:t>
            </a:r>
            <a:r>
              <a:rPr lang="en-US">
                <a:hlinkClick r:id="rId3"/>
              </a:rPr>
              <a:t>http://www.fueleconomy.gov/feg/driveHabits.shtml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7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of these </a:t>
            </a:r>
            <a:r>
              <a:rPr lang="en-US" dirty="0" smtClean="0"/>
              <a:t>drivers</a:t>
            </a:r>
            <a:br>
              <a:rPr lang="en-US" dirty="0" smtClean="0"/>
            </a:br>
            <a:r>
              <a:rPr lang="en-US" dirty="0" smtClean="0"/>
              <a:t>are </a:t>
            </a:r>
            <a:r>
              <a:rPr lang="en-US" dirty="0"/>
              <a:t>we addressing?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6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We are not addressing two of the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Population - No</a:t>
            </a:r>
          </a:p>
          <a:p>
            <a:pPr>
              <a:defRPr/>
            </a:pPr>
            <a:r>
              <a:rPr lang="en-US" dirty="0" smtClean="0"/>
              <a:t>Affluence - No</a:t>
            </a:r>
          </a:p>
          <a:p>
            <a:pPr>
              <a:defRPr/>
            </a:pPr>
            <a:r>
              <a:rPr lang="en-US" dirty="0" smtClean="0"/>
              <a:t>Technology – Yes</a:t>
            </a:r>
          </a:p>
          <a:p>
            <a:pPr>
              <a:defRPr/>
            </a:pPr>
            <a:r>
              <a:rPr lang="en-US" dirty="0" smtClean="0"/>
              <a:t>I don’t think improving technology alone can get us there</a:t>
            </a:r>
          </a:p>
          <a:p>
            <a:pPr lvl="1">
              <a:defRPr/>
            </a:pPr>
            <a:r>
              <a:rPr lang="en-US" dirty="0" smtClean="0"/>
              <a:t>Can we invent new technology?</a:t>
            </a:r>
          </a:p>
          <a:p>
            <a:pPr lvl="1">
              <a:defRPr/>
            </a:pPr>
            <a:r>
              <a:rPr lang="en-US" dirty="0" smtClean="0"/>
              <a:t>If we do, can we get people to use it?</a:t>
            </a:r>
          </a:p>
        </p:txBody>
      </p:sp>
    </p:spTree>
    <p:extLst>
      <p:ext uri="{BB962C8B-B14F-4D97-AF65-F5344CB8AC3E}">
        <p14:creationId xmlns:p14="http://schemas.microsoft.com/office/powerpoint/2010/main" val="349833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Summary:</a:t>
            </a:r>
            <a:br>
              <a:rPr lang="en-US" dirty="0" smtClean="0"/>
            </a:br>
            <a:r>
              <a:rPr lang="en-US" dirty="0" smtClean="0"/>
              <a:t>Annualized Growth Rates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066800" y="1958340"/>
          <a:ext cx="7543800" cy="3941715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3751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Global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Oregon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75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CO2 Trends</a:t>
                      </a:r>
                    </a:p>
                    <a:p>
                      <a:r>
                        <a:rPr lang="en-US" sz="2400" dirty="0" smtClean="0"/>
                        <a:t>   doubles</a:t>
                      </a:r>
                      <a:r>
                        <a:rPr lang="en-US" sz="2400" baseline="0" dirty="0" smtClean="0"/>
                        <a:t> CO2 by: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2.4%</a:t>
                      </a:r>
                    </a:p>
                    <a:p>
                      <a:pPr algn="ctr"/>
                      <a:r>
                        <a:rPr lang="en-US" sz="2400" dirty="0" smtClean="0"/>
                        <a:t>2041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1.6%</a:t>
                      </a:r>
                    </a:p>
                    <a:p>
                      <a:pPr algn="ctr"/>
                      <a:r>
                        <a:rPr lang="en-US" sz="2400" dirty="0" smtClean="0"/>
                        <a:t>2055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75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Population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1.3%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1.7%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75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Affluence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1.8%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4.3%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75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Population*Affluence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3.1%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6.0%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375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Technology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-0.7%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-4.2%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34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Population and affluence: the role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Population and affluence reflect deep-seated values </a:t>
            </a:r>
          </a:p>
          <a:p>
            <a:pPr>
              <a:defRPr/>
            </a:pPr>
            <a:r>
              <a:rPr lang="en-US" dirty="0" smtClean="0"/>
              <a:t>Democracies usually see values as inputs to government policy not targets of government policy</a:t>
            </a:r>
          </a:p>
          <a:p>
            <a:pPr>
              <a:defRPr/>
            </a:pPr>
            <a:r>
              <a:rPr lang="en-US" dirty="0" smtClean="0"/>
              <a:t>Democracies tend NOT to see “shaping values” as an appropriate role for government </a:t>
            </a:r>
          </a:p>
        </p:txBody>
      </p:sp>
    </p:spTree>
    <p:extLst>
      <p:ext uri="{BB962C8B-B14F-4D97-AF65-F5344CB8AC3E}">
        <p14:creationId xmlns:p14="http://schemas.microsoft.com/office/powerpoint/2010/main" val="59863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Population and affluence: alternatives to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Many people DO see “shaping values” as an appropriate role for other institutions </a:t>
            </a:r>
          </a:p>
          <a:p>
            <a:pPr lvl="1" eaLnBrk="1" hangingPunct="1">
              <a:defRPr/>
            </a:pPr>
            <a:r>
              <a:rPr lang="en-US" dirty="0" smtClean="0"/>
              <a:t>Religions</a:t>
            </a:r>
          </a:p>
          <a:p>
            <a:pPr lvl="1" eaLnBrk="1" hangingPunct="1">
              <a:defRPr/>
            </a:pPr>
            <a:r>
              <a:rPr lang="en-US" dirty="0" smtClean="0"/>
              <a:t>Families</a:t>
            </a:r>
          </a:p>
          <a:p>
            <a:pPr lvl="1" eaLnBrk="1" hangingPunct="1">
              <a:defRPr/>
            </a:pPr>
            <a:r>
              <a:rPr lang="en-US" dirty="0" smtClean="0"/>
              <a:t>Corporations</a:t>
            </a:r>
          </a:p>
          <a:p>
            <a:pPr lvl="1" eaLnBrk="1" hangingPunct="1">
              <a:defRPr/>
            </a:pPr>
            <a:r>
              <a:rPr lang="en-US" dirty="0" smtClean="0"/>
              <a:t>Social movements</a:t>
            </a:r>
          </a:p>
          <a:p>
            <a:pPr lvl="1" eaLnBrk="1" hangingPunct="1">
              <a:defRPr/>
            </a:pPr>
            <a:r>
              <a:rPr lang="en-US" dirty="0" smtClean="0"/>
              <a:t>Conscious communities</a:t>
            </a:r>
          </a:p>
        </p:txBody>
      </p:sp>
    </p:spTree>
    <p:extLst>
      <p:ext uri="{BB962C8B-B14F-4D97-AF65-F5344CB8AC3E}">
        <p14:creationId xmlns:p14="http://schemas.microsoft.com/office/powerpoint/2010/main" val="206563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a </a:t>
            </a:r>
            <a:br>
              <a:rPr lang="en-US" dirty="0" smtClean="0"/>
            </a:br>
            <a:r>
              <a:rPr lang="en-US" dirty="0" smtClean="0"/>
              <a:t>Model of Climate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factors lead to P, A, and T?</a:t>
            </a:r>
          </a:p>
          <a:p>
            <a:pPr lvl="1"/>
            <a:r>
              <a:rPr lang="en-US" dirty="0" smtClean="0"/>
              <a:t>Personal factors, as identified above</a:t>
            </a:r>
          </a:p>
          <a:p>
            <a:pPr lvl="1"/>
            <a:r>
              <a:rPr lang="en-US" dirty="0" smtClean="0"/>
              <a:t>Structural factors</a:t>
            </a:r>
          </a:p>
          <a:p>
            <a:r>
              <a:rPr lang="en-US" dirty="0" smtClean="0"/>
              <a:t>Understand processes that lead to emissions to identify points for “policy intervention”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89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Creating a </a:t>
            </a:r>
            <a:br>
              <a:rPr lang="en-US" dirty="0"/>
            </a:br>
            <a:r>
              <a:rPr lang="en-US" dirty="0"/>
              <a:t>Model of Climate Drivers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6934200" y="3200400"/>
            <a:ext cx="1981200" cy="12192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Impact</a:t>
            </a:r>
          </a:p>
          <a:p>
            <a:pPr algn="ctr"/>
            <a:r>
              <a:rPr lang="en-US" dirty="0" smtClean="0"/>
              <a:t>(CO2 Emissions)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429000" y="1524000"/>
            <a:ext cx="2362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Population</a:t>
            </a:r>
          </a:p>
          <a:p>
            <a:pPr algn="ctr"/>
            <a:r>
              <a:rPr lang="en-US" dirty="0" smtClean="0"/>
              <a:t>(people)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429000" y="3200400"/>
            <a:ext cx="2514600" cy="1143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Affluence</a:t>
            </a:r>
          </a:p>
          <a:p>
            <a:pPr algn="ctr"/>
            <a:r>
              <a:rPr lang="en-US" dirty="0" smtClean="0"/>
              <a:t>($GDP/person)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429000" y="4800600"/>
            <a:ext cx="2362200" cy="1143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Technology</a:t>
            </a:r>
          </a:p>
          <a:p>
            <a:pPr algn="ctr"/>
            <a:r>
              <a:rPr lang="en-US" dirty="0" smtClean="0"/>
              <a:t>(CO2/$GDP)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7" idx="5"/>
          </p:cNvCxnSpPr>
          <p:nvPr/>
        </p:nvCxnSpPr>
        <p:spPr>
          <a:xfrm>
            <a:off x="5445264" y="2499612"/>
            <a:ext cx="1488936" cy="9293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6"/>
            <a:endCxn id="5" idx="1"/>
          </p:cNvCxnSpPr>
          <p:nvPr/>
        </p:nvCxnSpPr>
        <p:spPr>
          <a:xfrm>
            <a:off x="5943600" y="3771900"/>
            <a:ext cx="990600" cy="381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6"/>
          </p:cNvCxnSpPr>
          <p:nvPr/>
        </p:nvCxnSpPr>
        <p:spPr>
          <a:xfrm flipV="1">
            <a:off x="5791200" y="4114800"/>
            <a:ext cx="1143000" cy="12573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7" idx="2"/>
          </p:cNvCxnSpPr>
          <p:nvPr/>
        </p:nvCxnSpPr>
        <p:spPr>
          <a:xfrm>
            <a:off x="1828800" y="1440306"/>
            <a:ext cx="1600200" cy="65519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7" idx="2"/>
          </p:cNvCxnSpPr>
          <p:nvPr/>
        </p:nvCxnSpPr>
        <p:spPr>
          <a:xfrm flipV="1">
            <a:off x="1828800" y="2095500"/>
            <a:ext cx="1600200" cy="149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7" idx="2"/>
          </p:cNvCxnSpPr>
          <p:nvPr/>
        </p:nvCxnSpPr>
        <p:spPr>
          <a:xfrm flipV="1">
            <a:off x="1828800" y="2095500"/>
            <a:ext cx="1600200" cy="6477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381000" y="1222947"/>
            <a:ext cx="1447800" cy="4534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381000" y="1886445"/>
            <a:ext cx="1447800" cy="4534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381000" y="2518347"/>
            <a:ext cx="1447800" cy="4534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1828800" y="3269106"/>
            <a:ext cx="1600200" cy="58274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1828800" y="3851847"/>
            <a:ext cx="1600200" cy="8744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1828800" y="3851847"/>
            <a:ext cx="1600200" cy="72015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381000" y="3051747"/>
            <a:ext cx="1447800" cy="45345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381000" y="3715245"/>
            <a:ext cx="1447800" cy="45345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381000" y="4347147"/>
            <a:ext cx="1447800" cy="45345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cxnSp>
        <p:nvCxnSpPr>
          <p:cNvPr id="42" name="Straight Arrow Connector 41"/>
          <p:cNvCxnSpPr>
            <a:endCxn id="9" idx="2"/>
          </p:cNvCxnSpPr>
          <p:nvPr/>
        </p:nvCxnSpPr>
        <p:spPr>
          <a:xfrm>
            <a:off x="1828800" y="5097906"/>
            <a:ext cx="1600200" cy="27419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9" idx="2"/>
          </p:cNvCxnSpPr>
          <p:nvPr/>
        </p:nvCxnSpPr>
        <p:spPr>
          <a:xfrm flipV="1">
            <a:off x="1828800" y="5372100"/>
            <a:ext cx="1600200" cy="3959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9" idx="2"/>
          </p:cNvCxnSpPr>
          <p:nvPr/>
        </p:nvCxnSpPr>
        <p:spPr>
          <a:xfrm flipV="1">
            <a:off x="1828800" y="5372100"/>
            <a:ext cx="1600200" cy="10287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381000" y="4880547"/>
            <a:ext cx="1447800" cy="45345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381000" y="5544045"/>
            <a:ext cx="1447800" cy="45345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381000" y="6175947"/>
            <a:ext cx="1447800" cy="45345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97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a </a:t>
            </a:r>
            <a:br>
              <a:rPr lang="en-US" dirty="0" smtClean="0"/>
            </a:br>
            <a:r>
              <a:rPr lang="en-US" dirty="0" smtClean="0"/>
              <a:t>Model of Climate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Structural factors</a:t>
            </a:r>
          </a:p>
          <a:p>
            <a:r>
              <a:rPr lang="en-US" dirty="0" smtClean="0"/>
              <a:t>Values related to “what’s a good life”</a:t>
            </a:r>
          </a:p>
          <a:p>
            <a:pPr lvl="1"/>
            <a:r>
              <a:rPr lang="en-US" dirty="0" smtClean="0"/>
              <a:t>Kids</a:t>
            </a:r>
          </a:p>
          <a:p>
            <a:pPr lvl="1"/>
            <a:r>
              <a:rPr lang="en-US" dirty="0" smtClean="0"/>
              <a:t>Stuff</a:t>
            </a:r>
          </a:p>
          <a:p>
            <a:pPr lvl="1"/>
            <a:r>
              <a:rPr lang="en-US" dirty="0" smtClean="0"/>
              <a:t>Freedom</a:t>
            </a:r>
          </a:p>
          <a:p>
            <a:r>
              <a:rPr lang="en-US" dirty="0" smtClean="0"/>
              <a:t>Infrastructure: US: 20 tons/</a:t>
            </a:r>
            <a:r>
              <a:rPr lang="en-US" dirty="0" err="1" smtClean="0"/>
              <a:t>yr</a:t>
            </a:r>
            <a:r>
              <a:rPr lang="en-US" dirty="0" smtClean="0"/>
              <a:t>; EU 10 tons/</a:t>
            </a:r>
            <a:r>
              <a:rPr lang="en-US" dirty="0" err="1" smtClean="0"/>
              <a:t>yr</a:t>
            </a:r>
            <a:endParaRPr lang="en-US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/>
              <a:t>What factors influence the rate of population growth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46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Creating a </a:t>
            </a:r>
            <a:br>
              <a:rPr lang="en-US" dirty="0"/>
            </a:br>
            <a:r>
              <a:rPr lang="en-US" dirty="0"/>
              <a:t>Model of Climate Drivers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6934200" y="3200400"/>
            <a:ext cx="1981200" cy="12192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Impact</a:t>
            </a:r>
          </a:p>
          <a:p>
            <a:pPr algn="ctr"/>
            <a:r>
              <a:rPr lang="en-US" dirty="0" smtClean="0"/>
              <a:t>(CO2 Emissions)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429000" y="1524000"/>
            <a:ext cx="2362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Population</a:t>
            </a:r>
          </a:p>
          <a:p>
            <a:pPr algn="ctr"/>
            <a:r>
              <a:rPr lang="en-US" dirty="0" smtClean="0"/>
              <a:t>(people)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429000" y="3200400"/>
            <a:ext cx="2514600" cy="1143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Affluence</a:t>
            </a:r>
          </a:p>
          <a:p>
            <a:pPr algn="ctr"/>
            <a:r>
              <a:rPr lang="en-US" dirty="0" smtClean="0"/>
              <a:t>($GDP/person)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429000" y="4800600"/>
            <a:ext cx="2362200" cy="1143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Technology</a:t>
            </a:r>
          </a:p>
          <a:p>
            <a:pPr algn="ctr"/>
            <a:r>
              <a:rPr lang="en-US" dirty="0" smtClean="0"/>
              <a:t>(CO2/$GDP)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7" idx="5"/>
          </p:cNvCxnSpPr>
          <p:nvPr/>
        </p:nvCxnSpPr>
        <p:spPr>
          <a:xfrm>
            <a:off x="5445264" y="2499612"/>
            <a:ext cx="1488936" cy="9293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6"/>
            <a:endCxn id="5" idx="1"/>
          </p:cNvCxnSpPr>
          <p:nvPr/>
        </p:nvCxnSpPr>
        <p:spPr>
          <a:xfrm>
            <a:off x="5943600" y="3771900"/>
            <a:ext cx="990600" cy="381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6"/>
          </p:cNvCxnSpPr>
          <p:nvPr/>
        </p:nvCxnSpPr>
        <p:spPr>
          <a:xfrm flipV="1">
            <a:off x="5791200" y="4114800"/>
            <a:ext cx="1143000" cy="12573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7" idx="2"/>
          </p:cNvCxnSpPr>
          <p:nvPr/>
        </p:nvCxnSpPr>
        <p:spPr>
          <a:xfrm>
            <a:off x="1828800" y="1440306"/>
            <a:ext cx="1600200" cy="65519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7" idx="2"/>
          </p:cNvCxnSpPr>
          <p:nvPr/>
        </p:nvCxnSpPr>
        <p:spPr>
          <a:xfrm flipV="1">
            <a:off x="1828800" y="2095500"/>
            <a:ext cx="1600200" cy="149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7" idx="2"/>
          </p:cNvCxnSpPr>
          <p:nvPr/>
        </p:nvCxnSpPr>
        <p:spPr>
          <a:xfrm flipV="1">
            <a:off x="1828800" y="2095500"/>
            <a:ext cx="1600200" cy="6477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381000" y="1222947"/>
            <a:ext cx="1447800" cy="4534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381000" y="1886445"/>
            <a:ext cx="1447800" cy="4534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381000" y="2518347"/>
            <a:ext cx="1447800" cy="4534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1828800" y="3269106"/>
            <a:ext cx="1600200" cy="58274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1828800" y="3851847"/>
            <a:ext cx="1600200" cy="8744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1828800" y="3851847"/>
            <a:ext cx="1600200" cy="72015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381000" y="3051747"/>
            <a:ext cx="1447800" cy="45345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381000" y="3715245"/>
            <a:ext cx="1447800" cy="45345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381000" y="4347147"/>
            <a:ext cx="1447800" cy="45345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cxnSp>
        <p:nvCxnSpPr>
          <p:cNvPr id="42" name="Straight Arrow Connector 41"/>
          <p:cNvCxnSpPr>
            <a:endCxn id="9" idx="2"/>
          </p:cNvCxnSpPr>
          <p:nvPr/>
        </p:nvCxnSpPr>
        <p:spPr>
          <a:xfrm>
            <a:off x="1828800" y="5097906"/>
            <a:ext cx="1600200" cy="27419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9" idx="2"/>
          </p:cNvCxnSpPr>
          <p:nvPr/>
        </p:nvCxnSpPr>
        <p:spPr>
          <a:xfrm flipV="1">
            <a:off x="1828800" y="5372100"/>
            <a:ext cx="1600200" cy="3959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9" idx="2"/>
          </p:cNvCxnSpPr>
          <p:nvPr/>
        </p:nvCxnSpPr>
        <p:spPr>
          <a:xfrm flipV="1">
            <a:off x="1828800" y="5372100"/>
            <a:ext cx="1600200" cy="10287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381000" y="4880547"/>
            <a:ext cx="1447800" cy="45345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381000" y="5544045"/>
            <a:ext cx="1447800" cy="45345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381000" y="6175947"/>
            <a:ext cx="1447800" cy="45345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81050" y="2819400"/>
            <a:ext cx="5908682" cy="21336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7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Determinants of Affluence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</a:p>
          <a:p>
            <a:r>
              <a:rPr lang="en-US" dirty="0"/>
              <a:t>What are the determinants?</a:t>
            </a:r>
          </a:p>
          <a:p>
            <a:r>
              <a:rPr lang="en-US" dirty="0"/>
              <a:t>Why is it so hard to change?</a:t>
            </a:r>
          </a:p>
          <a:p>
            <a:r>
              <a:rPr lang="en-US" dirty="0"/>
              <a:t>How does it relate to CO2 emissions?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3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Environmental Kuznets Curve</a:t>
            </a:r>
            <a:br>
              <a:rPr lang="en-US" dirty="0" smtClean="0"/>
            </a:br>
            <a:r>
              <a:rPr lang="en-US" dirty="0" smtClean="0"/>
              <a:t>The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of the relationship between increasing affluence (income: GDP per capita) and pollution levels</a:t>
            </a:r>
          </a:p>
          <a:p>
            <a:r>
              <a:rPr lang="en-US" dirty="0" smtClean="0"/>
              <a:t>What do you expect it to 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79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Environmental Kuznets Curve</a:t>
            </a:r>
            <a:br>
              <a:rPr lang="en-US" dirty="0" smtClean="0"/>
            </a:br>
            <a:r>
              <a:rPr lang="en-US" dirty="0" smtClean="0"/>
              <a:t>The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junglewallah.files.wordpress.com/2011/01/ek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81200"/>
            <a:ext cx="8505825" cy="453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33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2037</TotalTime>
  <Words>815</Words>
  <Application>Microsoft Office PowerPoint</Application>
  <PresentationFormat>On-screen Show (4:3)</PresentationFormat>
  <Paragraphs>161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Constantia</vt:lpstr>
      <vt:lpstr>Wingdings 2</vt:lpstr>
      <vt:lpstr>Flow</vt:lpstr>
      <vt:lpstr>Causes (“Drivers”) of Climate Change?</vt:lpstr>
      <vt:lpstr>Summary: Annualized Growth Rates</vt:lpstr>
      <vt:lpstr>Creating a  Model of Climate Drivers</vt:lpstr>
      <vt:lpstr>Creating a  Model of Climate Drivers</vt:lpstr>
      <vt:lpstr>Creating a  Model of Climate Drivers</vt:lpstr>
      <vt:lpstr>Creating a  Model of Climate Drivers</vt:lpstr>
      <vt:lpstr>Determinants of Affluence Growth</vt:lpstr>
      <vt:lpstr> Environmental Kuznets Curve The Graph</vt:lpstr>
      <vt:lpstr> Environmental Kuznets Curve The Graph</vt:lpstr>
      <vt:lpstr> Environmental Kuznets Curve The Logic</vt:lpstr>
      <vt:lpstr>Changing Affluence Growth</vt:lpstr>
      <vt:lpstr>Creating a  Model of Climate Drivers</vt:lpstr>
      <vt:lpstr>Determinants of Technology Growth</vt:lpstr>
      <vt:lpstr>The Jevons Paradox</vt:lpstr>
      <vt:lpstr>Jevons Paradox The Logic</vt:lpstr>
      <vt:lpstr>Changing Behavior: How Hard Can It Be?</vt:lpstr>
      <vt:lpstr>Changing Behavior: How Hard Can It Be?</vt:lpstr>
      <vt:lpstr>Which of these drivers are we addressing?</vt:lpstr>
      <vt:lpstr>We are not addressing two of the drivers</vt:lpstr>
      <vt:lpstr>Population and affluence: the role of government</vt:lpstr>
      <vt:lpstr>Population and affluence: alternatives to government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 Mitchell</dc:creator>
  <cp:lastModifiedBy>Ronald Mitchell</cp:lastModifiedBy>
  <cp:revision>109</cp:revision>
  <dcterms:created xsi:type="dcterms:W3CDTF">2011-01-17T01:53:12Z</dcterms:created>
  <dcterms:modified xsi:type="dcterms:W3CDTF">2019-09-23T17:49:20Z</dcterms:modified>
</cp:coreProperties>
</file>