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70" r:id="rId3"/>
    <p:sldId id="256" r:id="rId4"/>
    <p:sldId id="269" r:id="rId5"/>
    <p:sldId id="257" r:id="rId6"/>
    <p:sldId id="261" r:id="rId7"/>
    <p:sldId id="272" r:id="rId8"/>
    <p:sldId id="260" r:id="rId9"/>
    <p:sldId id="258" r:id="rId10"/>
    <p:sldId id="263" r:id="rId11"/>
    <p:sldId id="271" r:id="rId12"/>
    <p:sldId id="259" r:id="rId13"/>
    <p:sldId id="273" r:id="rId14"/>
    <p:sldId id="274" r:id="rId15"/>
    <p:sldId id="275" r:id="rId16"/>
    <p:sldId id="276" r:id="rId17"/>
    <p:sldId id="277" r:id="rId18"/>
    <p:sldId id="279" r:id="rId19"/>
    <p:sldId id="265" r:id="rId20"/>
    <p:sldId id="267" r:id="rId21"/>
    <p:sldId id="268"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65" autoAdjust="0"/>
  </p:normalViewPr>
  <p:slideViewPr>
    <p:cSldViewPr>
      <p:cViewPr varScale="1">
        <p:scale>
          <a:sx n="66" d="100"/>
          <a:sy n="66" d="100"/>
        </p:scale>
        <p:origin x="72" y="27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E61E9D-4FEE-4822-928E-3B3EF046FC82}" type="datetimeFigureOut">
              <a:rPr lang="en-US" smtClean="0"/>
              <a:t>10/27/2019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4B4E49C-6616-4172-8B25-A4613B34A4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61E9D-4FEE-4822-928E-3B3EF046FC8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61E9D-4FEE-4822-928E-3B3EF046FC8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61E9D-4FEE-4822-928E-3B3EF046FC8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E61E9D-4FEE-4822-928E-3B3EF046FC8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4E49C-6616-4172-8B25-A4613B34A4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E61E9D-4FEE-4822-928E-3B3EF046FC82}"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E61E9D-4FEE-4822-928E-3B3EF046FC82}"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E61E9D-4FEE-4822-928E-3B3EF046FC82}"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61E9D-4FEE-4822-928E-3B3EF046FC82}"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E61E9D-4FEE-4822-928E-3B3EF046FC82}"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4E49C-6616-4172-8B25-A4613B34A4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E61E9D-4FEE-4822-928E-3B3EF046FC82}"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54B4E49C-6616-4172-8B25-A4613B34A4DD}"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E61E9D-4FEE-4822-928E-3B3EF046FC82}" type="datetimeFigureOut">
              <a:rPr lang="en-US" smtClean="0"/>
              <a:t>10/27/2019</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B4E49C-6616-4172-8B25-A4613B34A4DD}"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ytimes.com/2015/10/27/science/intolerable-heat-may-hit-the-middle-east-by-the-end-of-the-century.html" TargetMode="External"/><Relationship Id="rId2" Type="http://schemas.openxmlformats.org/officeDocument/2006/relationships/hyperlink" Target="http://www.nytimes.com/interactive/2015/10/27/world/greenland-is-melting-away.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iisd.ca/paris-knowledge-bridge/video-3-the-science-and-economics-of-climate-govern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F/O/K essays:</a:t>
            </a:r>
            <a:br>
              <a:rPr lang="en-US" dirty="0" smtClean="0"/>
            </a:br>
            <a:r>
              <a:rPr lang="en-US" dirty="0" smtClean="0"/>
              <a:t>Lessons for future papers</a:t>
            </a:r>
            <a:endParaRPr lang="en-US" dirty="0"/>
          </a:p>
        </p:txBody>
      </p:sp>
      <p:sp>
        <p:nvSpPr>
          <p:cNvPr id="3" name="Content Placeholder 2"/>
          <p:cNvSpPr>
            <a:spLocks noGrp="1"/>
          </p:cNvSpPr>
          <p:nvPr>
            <p:ph idx="1"/>
          </p:nvPr>
        </p:nvSpPr>
        <p:spPr/>
        <p:txBody>
          <a:bodyPr/>
          <a:lstStyle/>
          <a:p>
            <a:r>
              <a:rPr lang="en-US" smtClean="0"/>
              <a:t>Have your intro summarize your argument </a:t>
            </a:r>
          </a:p>
          <a:p>
            <a:r>
              <a:rPr lang="en-US" smtClean="0"/>
              <a:t>Identify CRITERIA you will use to compare</a:t>
            </a:r>
          </a:p>
          <a:p>
            <a:pPr lvl="1"/>
            <a:r>
              <a:rPr lang="en-US" smtClean="0"/>
              <a:t>Make CRITERIA of comparison your headings</a:t>
            </a:r>
          </a:p>
          <a:p>
            <a:r>
              <a:rPr lang="en-US" smtClean="0"/>
              <a:t>Use headings!!!</a:t>
            </a:r>
          </a:p>
          <a:p>
            <a:r>
              <a:rPr lang="en-US" smtClean="0"/>
              <a:t>Within sections, compare CASES/ITEMS/ THINGS as directly as possible</a:t>
            </a:r>
          </a:p>
          <a:p>
            <a:r>
              <a:rPr lang="en-US" smtClean="0"/>
              <a:t>Rewrite after you know what you are saying</a:t>
            </a:r>
          </a:p>
          <a:p>
            <a:r>
              <a:rPr lang="en-US" smtClean="0"/>
              <a:t>Have conclusion summarize argument</a:t>
            </a:r>
          </a:p>
          <a:p>
            <a:r>
              <a:rPr lang="en-US" smtClean="0"/>
              <a:t>Use a professional “voice” in all writing</a:t>
            </a:r>
          </a:p>
          <a:p>
            <a:endParaRPr lang="en-US" dirty="0"/>
          </a:p>
        </p:txBody>
      </p:sp>
    </p:spTree>
    <p:extLst>
      <p:ext uri="{BB962C8B-B14F-4D97-AF65-F5344CB8AC3E}">
        <p14:creationId xmlns:p14="http://schemas.microsoft.com/office/powerpoint/2010/main" val="359692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Prices often ignore social costs</a:t>
            </a:r>
            <a:endParaRPr lang="en-US" dirty="0"/>
          </a:p>
        </p:txBody>
      </p:sp>
      <p:sp>
        <p:nvSpPr>
          <p:cNvPr id="3" name="Content Placeholder 2"/>
          <p:cNvSpPr>
            <a:spLocks noGrp="1"/>
          </p:cNvSpPr>
          <p:nvPr>
            <p:ph idx="1"/>
          </p:nvPr>
        </p:nvSpPr>
        <p:spPr/>
        <p:txBody>
          <a:bodyPr/>
          <a:lstStyle/>
          <a:p>
            <a:r>
              <a:rPr lang="en-US" dirty="0" smtClean="0"/>
              <a:t>Think of price as the amount you must pay for someone to accept you imposing a cost on them</a:t>
            </a:r>
          </a:p>
          <a:p>
            <a:pPr lvl="1"/>
            <a:r>
              <a:rPr lang="en-US" dirty="0" smtClean="0"/>
              <a:t>PRIVATE price of gas: how much you must pay someone so they allow you take a gallon of gas from them</a:t>
            </a:r>
          </a:p>
          <a:p>
            <a:pPr lvl="1"/>
            <a:r>
              <a:rPr lang="en-US" dirty="0" smtClean="0"/>
              <a:t>SOCIAL price of gas: how much you must pay gas station PLUS the costs of climate change (or pollution or whatever) imposed on those who never drive a car</a:t>
            </a:r>
            <a:endParaRPr lang="en-US" dirty="0"/>
          </a:p>
        </p:txBody>
      </p:sp>
    </p:spTree>
    <p:extLst>
      <p:ext uri="{BB962C8B-B14F-4D97-AF65-F5344CB8AC3E}">
        <p14:creationId xmlns:p14="http://schemas.microsoft.com/office/powerpoint/2010/main" val="103676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Insight #2: </a:t>
            </a:r>
            <a:br>
              <a:rPr lang="en-US" dirty="0" smtClean="0"/>
            </a:br>
            <a:r>
              <a:rPr lang="en-US" dirty="0" smtClean="0"/>
              <a:t>Current costs/benefits matter more than future costs/benefits</a:t>
            </a:r>
            <a:endParaRPr lang="en-US" dirty="0"/>
          </a:p>
        </p:txBody>
      </p:sp>
      <p:sp>
        <p:nvSpPr>
          <p:cNvPr id="9" name="Subtitle 8"/>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132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a:t>
            </a:r>
            <a:r>
              <a:rPr lang="en-US" dirty="0"/>
              <a:t>costs/benefits matter more than future costs/benefits</a:t>
            </a:r>
          </a:p>
        </p:txBody>
      </p:sp>
      <p:sp>
        <p:nvSpPr>
          <p:cNvPr id="3" name="Content Placeholder 2"/>
          <p:cNvSpPr>
            <a:spLocks noGrp="1"/>
          </p:cNvSpPr>
          <p:nvPr>
            <p:ph idx="1"/>
          </p:nvPr>
        </p:nvSpPr>
        <p:spPr/>
        <p:txBody>
          <a:bodyPr/>
          <a:lstStyle/>
          <a:p>
            <a:r>
              <a:rPr lang="en-US" dirty="0" smtClean="0"/>
              <a:t>Money today is worth more than money in the future</a:t>
            </a:r>
          </a:p>
          <a:p>
            <a:pPr lvl="1"/>
            <a:r>
              <a:rPr lang="en-US" dirty="0" smtClean="0"/>
              <a:t>Because you can invest it and have more in the future</a:t>
            </a:r>
          </a:p>
          <a:p>
            <a:pPr lvl="1"/>
            <a:r>
              <a:rPr lang="en-US" dirty="0"/>
              <a:t>So, therefore, tend to delay </a:t>
            </a:r>
            <a:r>
              <a:rPr lang="en-US" dirty="0" smtClean="0"/>
              <a:t>action</a:t>
            </a:r>
          </a:p>
          <a:p>
            <a:r>
              <a:rPr lang="en-US" dirty="0" smtClean="0"/>
              <a:t>Climate change involves an </a:t>
            </a:r>
            <a:r>
              <a:rPr lang="en-US" b="1" i="1" u="sng" dirty="0" smtClean="0"/>
              <a:t>investment</a:t>
            </a:r>
            <a:r>
              <a:rPr lang="en-US" dirty="0" smtClean="0"/>
              <a:t>: we incur COSTS TODAY to get FUTURE BENEFITS</a:t>
            </a:r>
          </a:p>
          <a:p>
            <a:pPr lvl="1"/>
            <a:r>
              <a:rPr lang="en-US" dirty="0" smtClean="0"/>
              <a:t>We focus more on costs == even if the benefits were “for sure”</a:t>
            </a:r>
          </a:p>
          <a:p>
            <a:r>
              <a:rPr lang="en-US" dirty="0" smtClean="0"/>
              <a:t>Marshmallow test idea: even when waiting has clear benefits, its hard to do </a:t>
            </a:r>
            <a:endParaRPr lang="en-US" dirty="0"/>
          </a:p>
        </p:txBody>
      </p:sp>
    </p:spTree>
    <p:extLst>
      <p:ext uri="{BB962C8B-B14F-4D97-AF65-F5344CB8AC3E}">
        <p14:creationId xmlns:p14="http://schemas.microsoft.com/office/powerpoint/2010/main" val="335118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Insight #3: </a:t>
            </a:r>
            <a:br>
              <a:rPr lang="en-US" dirty="0" smtClean="0"/>
            </a:br>
            <a:r>
              <a:rPr lang="en-US" dirty="0" smtClean="0"/>
              <a:t>“For sure” costs/benefits matter more than uncertain costs/benefits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634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sure” costs/benefits matter more than uncertain costs/benefits</a:t>
            </a:r>
            <a:endParaRPr lang="en-US" dirty="0"/>
          </a:p>
        </p:txBody>
      </p:sp>
      <p:sp>
        <p:nvSpPr>
          <p:cNvPr id="3" name="Content Placeholder 2"/>
          <p:cNvSpPr>
            <a:spLocks noGrp="1"/>
          </p:cNvSpPr>
          <p:nvPr>
            <p:ph idx="1"/>
          </p:nvPr>
        </p:nvSpPr>
        <p:spPr/>
        <p:txBody>
          <a:bodyPr/>
          <a:lstStyle/>
          <a:p>
            <a:r>
              <a:rPr lang="en-US" dirty="0" smtClean="0"/>
              <a:t>Costs of addressing climate change are for sure (we have to pay them now)</a:t>
            </a:r>
          </a:p>
          <a:p>
            <a:r>
              <a:rPr lang="en-US" dirty="0" smtClean="0"/>
              <a:t>Benefits that come from addressing climate change are NOT positive / certain / “for sure”</a:t>
            </a:r>
          </a:p>
          <a:p>
            <a:pPr lvl="1"/>
            <a:r>
              <a:rPr lang="en-US" dirty="0" smtClean="0"/>
              <a:t>Depends on how much we reduce emissions</a:t>
            </a:r>
          </a:p>
          <a:p>
            <a:pPr lvl="1"/>
            <a:r>
              <a:rPr lang="en-US" dirty="0" smtClean="0"/>
              <a:t>Depends on other human actions, including adaptation</a:t>
            </a:r>
          </a:p>
          <a:p>
            <a:pPr lvl="1"/>
            <a:r>
              <a:rPr lang="en-US" dirty="0" smtClean="0"/>
              <a:t>Depends on how natural system responds</a:t>
            </a:r>
          </a:p>
          <a:p>
            <a:r>
              <a:rPr lang="en-US" dirty="0" smtClean="0"/>
              <a:t>So, investment is a risky one</a:t>
            </a:r>
            <a:endParaRPr lang="en-US" dirty="0"/>
          </a:p>
        </p:txBody>
      </p:sp>
    </p:spTree>
    <p:extLst>
      <p:ext uri="{BB962C8B-B14F-4D97-AF65-F5344CB8AC3E}">
        <p14:creationId xmlns:p14="http://schemas.microsoft.com/office/powerpoint/2010/main" val="3738081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Insight #4: </a:t>
            </a:r>
            <a:br>
              <a:rPr lang="en-US" dirty="0" smtClean="0"/>
            </a:br>
            <a:r>
              <a:rPr lang="en-US" dirty="0" smtClean="0"/>
              <a:t>Not Action vs. No Action but Action A vs. Action B</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93863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Action vs. No Action but </a:t>
            </a:r>
            <a:br>
              <a:rPr lang="en-US" dirty="0" smtClean="0"/>
            </a:br>
            <a:r>
              <a:rPr lang="en-US" dirty="0" smtClean="0"/>
              <a:t>Action A vs. Action B</a:t>
            </a:r>
            <a:endParaRPr lang="en-US" dirty="0"/>
          </a:p>
        </p:txBody>
      </p:sp>
      <p:sp>
        <p:nvSpPr>
          <p:cNvPr id="3" name="Content Placeholder 2"/>
          <p:cNvSpPr>
            <a:spLocks noGrp="1"/>
          </p:cNvSpPr>
          <p:nvPr>
            <p:ph idx="1"/>
          </p:nvPr>
        </p:nvSpPr>
        <p:spPr/>
        <p:txBody>
          <a:bodyPr/>
          <a:lstStyle/>
          <a:p>
            <a:r>
              <a:rPr lang="en-US" dirty="0" smtClean="0"/>
              <a:t>Choice is NOT</a:t>
            </a:r>
            <a:br>
              <a:rPr lang="en-US" dirty="0" smtClean="0"/>
            </a:br>
            <a:r>
              <a:rPr lang="en-US" dirty="0" smtClean="0"/>
              <a:t>Mitigation (emission reduction) vs. “Do Nothing”</a:t>
            </a:r>
          </a:p>
          <a:p>
            <a:r>
              <a:rPr lang="en-US" dirty="0" smtClean="0"/>
              <a:t>Choice is</a:t>
            </a:r>
            <a:br>
              <a:rPr lang="en-US" dirty="0" smtClean="0"/>
            </a:br>
            <a:r>
              <a:rPr lang="en-US" dirty="0" smtClean="0"/>
              <a:t>Mitigation vs. Adaptation</a:t>
            </a:r>
          </a:p>
        </p:txBody>
      </p:sp>
    </p:spTree>
    <p:extLst>
      <p:ext uri="{BB962C8B-B14F-4D97-AF65-F5344CB8AC3E}">
        <p14:creationId xmlns:p14="http://schemas.microsoft.com/office/powerpoint/2010/main" val="118532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Options for responding to climate change: </a:t>
            </a:r>
            <a:br>
              <a:rPr lang="en-US" dirty="0" smtClean="0"/>
            </a:br>
            <a:r>
              <a:rPr lang="en-US" dirty="0" smtClean="0"/>
              <a:t>Mitigation vs. Adaptation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6474512"/>
              </p:ext>
            </p:extLst>
          </p:nvPr>
        </p:nvGraphicFramePr>
        <p:xfrm>
          <a:off x="609600" y="1935163"/>
          <a:ext cx="10972800" cy="4756826"/>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854272446"/>
                    </a:ext>
                  </a:extLst>
                </a:gridCol>
                <a:gridCol w="3810000">
                  <a:extLst>
                    <a:ext uri="{9D8B030D-6E8A-4147-A177-3AD203B41FA5}">
                      <a16:colId xmlns:a16="http://schemas.microsoft.com/office/drawing/2014/main" val="2061913844"/>
                    </a:ext>
                  </a:extLst>
                </a:gridCol>
                <a:gridCol w="3581400">
                  <a:extLst>
                    <a:ext uri="{9D8B030D-6E8A-4147-A177-3AD203B41FA5}">
                      <a16:colId xmlns:a16="http://schemas.microsoft.com/office/drawing/2014/main" val="676995162"/>
                    </a:ext>
                  </a:extLst>
                </a:gridCol>
              </a:tblGrid>
              <a:tr h="1293929">
                <a:tc>
                  <a:txBody>
                    <a:bodyPr/>
                    <a:lstStyle/>
                    <a:p>
                      <a:endParaRPr lang="en-US" sz="2800" dirty="0"/>
                    </a:p>
                  </a:txBody>
                  <a:tcPr/>
                </a:tc>
                <a:tc>
                  <a:txBody>
                    <a:bodyPr/>
                    <a:lstStyle/>
                    <a:p>
                      <a:pPr algn="ctr"/>
                      <a:r>
                        <a:rPr lang="en-US" sz="2800" dirty="0" smtClean="0"/>
                        <a:t>Mitigation</a:t>
                      </a:r>
                    </a:p>
                    <a:p>
                      <a:pPr algn="ctr"/>
                      <a:r>
                        <a:rPr lang="en-US" sz="2800" dirty="0" smtClean="0"/>
                        <a:t>Reduce</a:t>
                      </a:r>
                      <a:r>
                        <a:rPr lang="en-US" sz="2800" baseline="0" dirty="0" smtClean="0"/>
                        <a:t> emissions, e.g., new energy</a:t>
                      </a:r>
                      <a:endParaRPr lang="en-US" sz="2800" dirty="0"/>
                    </a:p>
                  </a:txBody>
                  <a:tcPr/>
                </a:tc>
                <a:tc>
                  <a:txBody>
                    <a:bodyPr/>
                    <a:lstStyle/>
                    <a:p>
                      <a:pPr algn="ctr"/>
                      <a:r>
                        <a:rPr lang="en-US" sz="2800" dirty="0" smtClean="0"/>
                        <a:t>Adaptation</a:t>
                      </a:r>
                    </a:p>
                    <a:p>
                      <a:pPr algn="ctr"/>
                      <a:r>
                        <a:rPr lang="en-US" sz="2800" dirty="0" smtClean="0"/>
                        <a:t>Build seawalls, move schools</a:t>
                      </a:r>
                      <a:endParaRPr lang="en-US" sz="2800" dirty="0"/>
                    </a:p>
                  </a:txBody>
                  <a:tcPr/>
                </a:tc>
                <a:extLst>
                  <a:ext uri="{0D108BD9-81ED-4DB2-BD59-A6C34878D82A}">
                    <a16:rowId xmlns:a16="http://schemas.microsoft.com/office/drawing/2014/main" val="4248056863"/>
                  </a:ext>
                </a:extLst>
              </a:tr>
              <a:tr h="1293929">
                <a:tc>
                  <a:txBody>
                    <a:bodyPr/>
                    <a:lstStyle/>
                    <a:p>
                      <a:r>
                        <a:rPr lang="en-US" sz="2800" dirty="0" smtClean="0"/>
                        <a:t>Who gets costs &amp; who gets</a:t>
                      </a:r>
                      <a:r>
                        <a:rPr lang="en-US" sz="2800" baseline="0" dirty="0" smtClean="0"/>
                        <a:t> benefits?</a:t>
                      </a:r>
                      <a:endParaRPr lang="en-US" sz="2800" dirty="0"/>
                    </a:p>
                  </a:txBody>
                  <a:tcPr/>
                </a:tc>
                <a:tc>
                  <a:txBody>
                    <a:bodyPr/>
                    <a:lstStyle/>
                    <a:p>
                      <a:r>
                        <a:rPr lang="en-US" sz="2800" dirty="0" smtClean="0"/>
                        <a:t>Costs on </a:t>
                      </a:r>
                      <a:r>
                        <a:rPr lang="en-US" sz="2800" baseline="0" dirty="0" smtClean="0"/>
                        <a:t>some countries, benefits to others </a:t>
                      </a:r>
                      <a:endParaRPr lang="en-US" sz="2800" dirty="0"/>
                    </a:p>
                  </a:txBody>
                  <a:tcPr/>
                </a:tc>
                <a:tc>
                  <a:txBody>
                    <a:bodyPr/>
                    <a:lstStyle/>
                    <a:p>
                      <a:r>
                        <a:rPr lang="en-US" sz="2800" dirty="0" smtClean="0"/>
                        <a:t>Costs and</a:t>
                      </a:r>
                      <a:r>
                        <a:rPr lang="en-US" sz="2800" baseline="0" dirty="0" smtClean="0"/>
                        <a:t> benefits </a:t>
                      </a:r>
                      <a:r>
                        <a:rPr lang="en-US" sz="2800" dirty="0" smtClean="0"/>
                        <a:t>within one country</a:t>
                      </a:r>
                      <a:endParaRPr lang="en-US" sz="2800" dirty="0"/>
                    </a:p>
                  </a:txBody>
                  <a:tcPr/>
                </a:tc>
                <a:extLst>
                  <a:ext uri="{0D108BD9-81ED-4DB2-BD59-A6C34878D82A}">
                    <a16:rowId xmlns:a16="http://schemas.microsoft.com/office/drawing/2014/main" val="2438047269"/>
                  </a:ext>
                </a:extLst>
              </a:tr>
              <a:tr h="960437">
                <a:tc>
                  <a:txBody>
                    <a:bodyPr/>
                    <a:lstStyle/>
                    <a:p>
                      <a:r>
                        <a:rPr lang="en-US" sz="2800" dirty="0" smtClean="0"/>
                        <a:t>Present </a:t>
                      </a:r>
                      <a:r>
                        <a:rPr lang="en-US" sz="2800" baseline="0" dirty="0" smtClean="0"/>
                        <a:t>costs &amp; future benefits?</a:t>
                      </a:r>
                      <a:endParaRPr lang="en-US" sz="2800" dirty="0"/>
                    </a:p>
                  </a:txBody>
                  <a:tcPr/>
                </a:tc>
                <a:tc>
                  <a:txBody>
                    <a:bodyPr/>
                    <a:lstStyle/>
                    <a:p>
                      <a:r>
                        <a:rPr lang="en-US" sz="2800" dirty="0" smtClean="0"/>
                        <a:t>Costs today</a:t>
                      </a:r>
                      <a:r>
                        <a:rPr lang="en-US" sz="2800" baseline="0" dirty="0" smtClean="0"/>
                        <a:t>; benefits in </a:t>
                      </a:r>
                      <a:br>
                        <a:rPr lang="en-US" sz="2800" baseline="0" dirty="0" smtClean="0"/>
                      </a:br>
                      <a:r>
                        <a:rPr lang="en-US" sz="2800" baseline="0" dirty="0" smtClean="0"/>
                        <a:t>50 years</a:t>
                      </a:r>
                      <a:endParaRPr lang="en-US" sz="2800" dirty="0"/>
                    </a:p>
                  </a:txBody>
                  <a:tcPr/>
                </a:tc>
                <a:tc>
                  <a:txBody>
                    <a:bodyPr/>
                    <a:lstStyle/>
                    <a:p>
                      <a:r>
                        <a:rPr lang="en-US" sz="2800" dirty="0" smtClean="0"/>
                        <a:t>Costs today</a:t>
                      </a:r>
                      <a:r>
                        <a:rPr lang="en-US" sz="2800" baseline="0" dirty="0" smtClean="0"/>
                        <a:t>; benefits in 5-10 years</a:t>
                      </a:r>
                      <a:endParaRPr lang="en-US" sz="2800" dirty="0"/>
                    </a:p>
                  </a:txBody>
                  <a:tcPr/>
                </a:tc>
                <a:extLst>
                  <a:ext uri="{0D108BD9-81ED-4DB2-BD59-A6C34878D82A}">
                    <a16:rowId xmlns:a16="http://schemas.microsoft.com/office/drawing/2014/main" val="3640803727"/>
                  </a:ext>
                </a:extLst>
              </a:tr>
              <a:tr h="1053189">
                <a:tc>
                  <a:txBody>
                    <a:bodyPr/>
                    <a:lstStyle/>
                    <a:p>
                      <a:r>
                        <a:rPr lang="en-US" sz="2800" dirty="0" smtClean="0"/>
                        <a:t>Costs/benefits</a:t>
                      </a:r>
                      <a:r>
                        <a:rPr lang="en-US" sz="2800" baseline="0" dirty="0" smtClean="0"/>
                        <a:t> certain or uncertain?</a:t>
                      </a:r>
                      <a:endParaRPr lang="en-US" sz="2800" dirty="0"/>
                    </a:p>
                  </a:txBody>
                  <a:tcPr/>
                </a:tc>
                <a:tc>
                  <a:txBody>
                    <a:bodyPr/>
                    <a:lstStyle/>
                    <a:p>
                      <a:r>
                        <a:rPr lang="en-US" sz="2800" dirty="0" smtClean="0"/>
                        <a:t>Costs certain; benefits uncertain</a:t>
                      </a:r>
                      <a:endParaRPr lang="en-US" sz="2800" dirty="0"/>
                    </a:p>
                  </a:txBody>
                  <a:tcPr/>
                </a:tc>
                <a:tc>
                  <a:txBody>
                    <a:bodyPr/>
                    <a:lstStyle/>
                    <a:p>
                      <a:r>
                        <a:rPr lang="en-US" sz="2800" dirty="0" smtClean="0"/>
                        <a:t>Costs certain</a:t>
                      </a:r>
                      <a:r>
                        <a:rPr lang="en-US" sz="2800" baseline="0" dirty="0" smtClean="0"/>
                        <a:t>; benefits also (pretty) certain</a:t>
                      </a:r>
                      <a:endParaRPr lang="en-US" sz="2800" dirty="0"/>
                    </a:p>
                  </a:txBody>
                  <a:tcPr/>
                </a:tc>
                <a:extLst>
                  <a:ext uri="{0D108BD9-81ED-4DB2-BD59-A6C34878D82A}">
                    <a16:rowId xmlns:a16="http://schemas.microsoft.com/office/drawing/2014/main" val="3618264714"/>
                  </a:ext>
                </a:extLst>
              </a:tr>
            </a:tbl>
          </a:graphicData>
        </a:graphic>
      </p:graphicFrame>
    </p:spTree>
    <p:extLst>
      <p:ext uri="{BB962C8B-B14F-4D97-AF65-F5344CB8AC3E}">
        <p14:creationId xmlns:p14="http://schemas.microsoft.com/office/powerpoint/2010/main" val="2378755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Need to compare costs of ACTION</a:t>
            </a:r>
            <a:br>
              <a:rPr lang="en-US" dirty="0" smtClean="0"/>
            </a:br>
            <a:r>
              <a:rPr lang="en-US" dirty="0" smtClean="0"/>
              <a:t>to costs of NON-ACTION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3546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would </a:t>
            </a:r>
            <a:br>
              <a:rPr lang="en-US" dirty="0" smtClean="0"/>
            </a:br>
            <a:r>
              <a:rPr lang="en-US" dirty="0" smtClean="0"/>
              <a:t>taking action cost?</a:t>
            </a:r>
            <a:endParaRPr lang="en-US" dirty="0"/>
          </a:p>
        </p:txBody>
      </p:sp>
      <p:sp>
        <p:nvSpPr>
          <p:cNvPr id="3" name="Content Placeholder 2"/>
          <p:cNvSpPr>
            <a:spLocks noGrp="1"/>
          </p:cNvSpPr>
          <p:nvPr>
            <p:ph idx="1"/>
          </p:nvPr>
        </p:nvSpPr>
        <p:spPr/>
        <p:txBody>
          <a:bodyPr/>
          <a:lstStyle/>
          <a:p>
            <a:r>
              <a:rPr lang="en-US" dirty="0" smtClean="0"/>
              <a:t>“Current estimates suggest that it might cost a couple percent of GNP to postpone the doubling of carbon in the atmosphere by several decades. Is 2 percent a big number or a small one?”</a:t>
            </a:r>
          </a:p>
          <a:p>
            <a:r>
              <a:rPr lang="en-US" dirty="0" smtClean="0"/>
              <a:t>“Subtracting 2 percent from GNP in perpetuity … postpones the GNP of 2050 until 2051. I say this not to belittle the loss of 10 trillion dollars from the American GNP over the next 60 years, but only to point out that the insurance premium, if we choose to pay it, will not send us to the poorhouse” (Schelling, 1992). </a:t>
            </a:r>
          </a:p>
          <a:p>
            <a:r>
              <a:rPr lang="en-US" dirty="0" smtClean="0"/>
              <a:t>These are similar to Stern report estimates in 2008.</a:t>
            </a:r>
            <a:endParaRPr lang="en-US" dirty="0"/>
          </a:p>
        </p:txBody>
      </p:sp>
    </p:spTree>
    <p:extLst>
      <p:ext uri="{BB962C8B-B14F-4D97-AF65-F5344CB8AC3E}">
        <p14:creationId xmlns:p14="http://schemas.microsoft.com/office/powerpoint/2010/main" val="418008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News</a:t>
            </a:r>
            <a:endParaRPr lang="en-US" dirty="0"/>
          </a:p>
        </p:txBody>
      </p:sp>
      <p:sp>
        <p:nvSpPr>
          <p:cNvPr id="3" name="Content Placeholder 2"/>
          <p:cNvSpPr>
            <a:spLocks noGrp="1"/>
          </p:cNvSpPr>
          <p:nvPr>
            <p:ph idx="1"/>
          </p:nvPr>
        </p:nvSpPr>
        <p:spPr/>
        <p:txBody>
          <a:bodyPr/>
          <a:lstStyle/>
          <a:p>
            <a:r>
              <a:rPr lang="en-US" smtClean="0">
                <a:hlinkClick r:id="rId2"/>
              </a:rPr>
              <a:t>What’s happening with the glaciers</a:t>
            </a:r>
            <a:r>
              <a:rPr lang="en-US" smtClean="0"/>
              <a:t>?</a:t>
            </a:r>
          </a:p>
          <a:p>
            <a:r>
              <a:rPr lang="en-US" smtClean="0">
                <a:hlinkClick r:id="rId3"/>
              </a:rPr>
              <a:t>Too hot in the Middle East </a:t>
            </a:r>
            <a:r>
              <a:rPr lang="en-US" smtClean="0"/>
              <a:t>to live by 2100?</a:t>
            </a:r>
            <a:endParaRPr lang="en-US" dirty="0" smtClean="0"/>
          </a:p>
        </p:txBody>
      </p:sp>
    </p:spTree>
    <p:extLst>
      <p:ext uri="{BB962C8B-B14F-4D97-AF65-F5344CB8AC3E}">
        <p14:creationId xmlns:p14="http://schemas.microsoft.com/office/powerpoint/2010/main" val="681048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would NOT </a:t>
            </a:r>
            <a:br>
              <a:rPr lang="en-US" dirty="0" smtClean="0"/>
            </a:br>
            <a:r>
              <a:rPr lang="en-US" dirty="0" smtClean="0"/>
              <a:t>taking action cost?</a:t>
            </a:r>
            <a:endParaRPr lang="en-US" dirty="0"/>
          </a:p>
        </p:txBody>
      </p:sp>
      <p:sp>
        <p:nvSpPr>
          <p:cNvPr id="3" name="Content Placeholder 2"/>
          <p:cNvSpPr>
            <a:spLocks noGrp="1"/>
          </p:cNvSpPr>
          <p:nvPr>
            <p:ph idx="1"/>
          </p:nvPr>
        </p:nvSpPr>
        <p:spPr/>
        <p:txBody>
          <a:bodyPr/>
          <a:lstStyle/>
          <a:p>
            <a:r>
              <a:rPr lang="en-US" dirty="0" smtClean="0"/>
              <a:t>“a delay that results in warming of 3° Celsius above preindustrial levels, instead of 2°, could increase economic damages by approximately 0.9 percent of global output. To put this percentage in perspective, 0.9 percent of estimated 2014 U.S. Gross Domestic Product (GDP) is approximately $150 billion. The incremental cost of an additional degree of warming beyond 3° Celsius would be even greater. Moreover, these costs are not one-time, but are rather incurred year after year because of the permanent damage caused by increased climate change resulting from the delay” (White House report, 2014).</a:t>
            </a:r>
            <a:endParaRPr lang="en-US" dirty="0"/>
          </a:p>
        </p:txBody>
      </p:sp>
    </p:spTree>
    <p:extLst>
      <p:ext uri="{BB962C8B-B14F-4D97-AF65-F5344CB8AC3E}">
        <p14:creationId xmlns:p14="http://schemas.microsoft.com/office/powerpoint/2010/main" val="3668665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Delaying action increases costs</a:t>
            </a:r>
            <a:endParaRPr lang="en-US" dirty="0"/>
          </a:p>
        </p:txBody>
      </p:sp>
      <p:sp>
        <p:nvSpPr>
          <p:cNvPr id="3" name="Content Placeholder 2"/>
          <p:cNvSpPr>
            <a:spLocks noGrp="1"/>
          </p:cNvSpPr>
          <p:nvPr>
            <p:ph idx="1"/>
          </p:nvPr>
        </p:nvSpPr>
        <p:spPr/>
        <p:txBody>
          <a:bodyPr/>
          <a:lstStyle/>
          <a:p>
            <a:r>
              <a:rPr lang="en-US" dirty="0" smtClean="0"/>
              <a:t>Obama White House Report</a:t>
            </a:r>
          </a:p>
          <a:p>
            <a:r>
              <a:rPr lang="en-US" dirty="0" smtClean="0"/>
              <a:t>Waiting longer means experiencing higher and higher costs due to damage of climate change</a:t>
            </a:r>
          </a:p>
          <a:p>
            <a:pPr lvl="1"/>
            <a:r>
              <a:rPr lang="en-US" dirty="0" smtClean="0"/>
              <a:t>Costs of climate change increase with temperature</a:t>
            </a:r>
          </a:p>
          <a:p>
            <a:pPr lvl="1"/>
            <a:r>
              <a:rPr lang="en-US" dirty="0" smtClean="0"/>
              <a:t>Costs of climate change increase nonlinearly (i.e., each year you wait the larger percent increase in costs you face)</a:t>
            </a:r>
          </a:p>
          <a:p>
            <a:r>
              <a:rPr lang="en-US" dirty="0" smtClean="0"/>
              <a:t>Waiting longer means that actions to “rein it back in” will also be higher</a:t>
            </a:r>
          </a:p>
          <a:p>
            <a:pPr lvl="1"/>
            <a:r>
              <a:rPr lang="en-US" dirty="0" smtClean="0"/>
              <a:t>Getting to a given level faster is more expensive</a:t>
            </a:r>
            <a:endParaRPr lang="en-US" dirty="0"/>
          </a:p>
        </p:txBody>
      </p:sp>
    </p:spTree>
    <p:extLst>
      <p:ext uri="{BB962C8B-B14F-4D97-AF65-F5344CB8AC3E}">
        <p14:creationId xmlns:p14="http://schemas.microsoft.com/office/powerpoint/2010/main" val="520312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Carbon tax:</a:t>
            </a:r>
            <a:br>
              <a:rPr lang="en-US" dirty="0" smtClean="0"/>
            </a:br>
            <a:r>
              <a:rPr lang="en-US" dirty="0" smtClean="0"/>
              <a:t>The political obstacles at the international level</a:t>
            </a:r>
            <a:endParaRPr lang="en-US" dirty="0"/>
          </a:p>
        </p:txBody>
      </p:sp>
      <p:sp>
        <p:nvSpPr>
          <p:cNvPr id="3" name="Content Placeholder 2"/>
          <p:cNvSpPr>
            <a:spLocks noGrp="1"/>
          </p:cNvSpPr>
          <p:nvPr>
            <p:ph idx="1"/>
          </p:nvPr>
        </p:nvSpPr>
        <p:spPr/>
        <p:txBody>
          <a:bodyPr/>
          <a:lstStyle/>
          <a:p>
            <a:r>
              <a:rPr lang="en-US" dirty="0" smtClean="0"/>
              <a:t>“A carbon tax sufficient to make a big dent in the greenhouse problem would have to be roughly equivalent at least to a dollar per gallon on motor fuel, and for the United States alone such a tax on coal, petroleum, and natural gas would currently yield close to half a trillion dollars per year in revenue. No greenhouse taxing agency is going to collect a trillion dollars per year in revenue; and no treaty requiring the United States to levy internal carbon taxation at that level, keeping the proceeds, would be ratified by the Senate. Reduce the tax by an order of magnitude and it becomes imaginable, but then it be-comes trivial as greenhouse policy” (Schelling, 1992).</a:t>
            </a:r>
            <a:endParaRPr lang="en-US" dirty="0"/>
          </a:p>
        </p:txBody>
      </p:sp>
    </p:spTree>
    <p:extLst>
      <p:ext uri="{BB962C8B-B14F-4D97-AF65-F5344CB8AC3E}">
        <p14:creationId xmlns:p14="http://schemas.microsoft.com/office/powerpoint/2010/main" val="188343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Economics of </a:t>
            </a:r>
            <a:br>
              <a:rPr lang="en-US" smtClean="0"/>
            </a:br>
            <a:r>
              <a:rPr lang="en-US" smtClean="0"/>
              <a:t>Climate Change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524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Video: Economics of Climate Governance</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hlinkClick r:id="rId2"/>
              </a:rPr>
              <a:t>http://www.iisd.ca/paris-knowledge-bridge/video-3-the-science-and-economics-of-climate-governance/</a:t>
            </a:r>
            <a:r>
              <a:rPr lang="en-US" dirty="0" smtClean="0"/>
              <a:t> </a:t>
            </a:r>
          </a:p>
          <a:p>
            <a:r>
              <a:rPr lang="en-US" dirty="0" smtClean="0"/>
              <a:t>Start video at ~5½  minutes</a:t>
            </a:r>
          </a:p>
          <a:p>
            <a:endParaRPr lang="en-US" dirty="0"/>
          </a:p>
        </p:txBody>
      </p:sp>
    </p:spTree>
    <p:extLst>
      <p:ext uri="{BB962C8B-B14F-4D97-AF65-F5344CB8AC3E}">
        <p14:creationId xmlns:p14="http://schemas.microsoft.com/office/powerpoint/2010/main" val="264146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economic insights</a:t>
            </a:r>
            <a:br>
              <a:rPr lang="en-US" dirty="0" smtClean="0"/>
            </a:br>
            <a:r>
              <a:rPr lang="en-US" dirty="0" smtClean="0"/>
              <a:t>relevant to climate change </a:t>
            </a:r>
            <a:endParaRPr lang="en-US" dirty="0"/>
          </a:p>
        </p:txBody>
      </p:sp>
      <p:sp>
        <p:nvSpPr>
          <p:cNvPr id="3" name="Content Placeholder 2"/>
          <p:cNvSpPr>
            <a:spLocks noGrp="1"/>
          </p:cNvSpPr>
          <p:nvPr>
            <p:ph idx="1"/>
          </p:nvPr>
        </p:nvSpPr>
        <p:spPr/>
        <p:txBody>
          <a:bodyPr>
            <a:normAutofit lnSpcReduction="10000"/>
          </a:bodyPr>
          <a:lstStyle/>
          <a:p>
            <a:r>
              <a:rPr lang="en-US" dirty="0" smtClean="0"/>
              <a:t>Economics is based in “logic of consequences” not “logic of appropriateness”</a:t>
            </a:r>
          </a:p>
          <a:p>
            <a:r>
              <a:rPr lang="en-US" dirty="0" smtClean="0"/>
              <a:t>People make decisions </a:t>
            </a:r>
          </a:p>
          <a:p>
            <a:pPr lvl="1"/>
            <a:r>
              <a:rPr lang="en-US" dirty="0" smtClean="0"/>
              <a:t>Between alternatives</a:t>
            </a:r>
          </a:p>
          <a:p>
            <a:pPr lvl="1"/>
            <a:r>
              <a:rPr lang="en-US" dirty="0" smtClean="0"/>
              <a:t>By comparing costs and benefits of each alternative </a:t>
            </a:r>
          </a:p>
          <a:p>
            <a:pPr lvl="1"/>
            <a:r>
              <a:rPr lang="en-US" dirty="0" smtClean="0"/>
              <a:t>And choosing one with highest net benefits</a:t>
            </a:r>
          </a:p>
          <a:p>
            <a:r>
              <a:rPr lang="en-US" dirty="0" smtClean="0"/>
              <a:t>People consider the </a:t>
            </a:r>
            <a:r>
              <a:rPr lang="en-US" dirty="0" err="1" smtClean="0"/>
              <a:t>c0sts</a:t>
            </a:r>
            <a:r>
              <a:rPr lang="en-US" dirty="0" smtClean="0"/>
              <a:t> and benefits to them: </a:t>
            </a:r>
            <a:br>
              <a:rPr lang="en-US" dirty="0" smtClean="0"/>
            </a:br>
            <a:r>
              <a:rPr lang="en-US" dirty="0" smtClean="0"/>
              <a:t>		The PRIVATE costs</a:t>
            </a:r>
          </a:p>
          <a:p>
            <a:r>
              <a:rPr lang="en-US" dirty="0" smtClean="0"/>
              <a:t>But they disregard the costs to others: </a:t>
            </a:r>
            <a:br>
              <a:rPr lang="en-US" dirty="0" smtClean="0"/>
            </a:br>
            <a:r>
              <a:rPr lang="en-US" dirty="0" smtClean="0"/>
              <a:t>		The SOCIAL costs</a:t>
            </a:r>
            <a:endParaRPr lang="en-US" dirty="0"/>
          </a:p>
        </p:txBody>
      </p:sp>
    </p:spTree>
    <p:extLst>
      <p:ext uri="{BB962C8B-B14F-4D97-AF65-F5344CB8AC3E}">
        <p14:creationId xmlns:p14="http://schemas.microsoft.com/office/powerpoint/2010/main" val="122512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basic economic insights</a:t>
            </a:r>
            <a:br>
              <a:rPr lang="en-US" dirty="0" smtClean="0"/>
            </a:br>
            <a:r>
              <a:rPr lang="en-US" dirty="0" smtClean="0"/>
              <a:t>relevant to climate change </a:t>
            </a:r>
            <a:endParaRPr lang="en-US" dirty="0"/>
          </a:p>
        </p:txBody>
      </p:sp>
      <p:sp>
        <p:nvSpPr>
          <p:cNvPr id="3" name="Content Placeholder 2"/>
          <p:cNvSpPr>
            <a:spLocks noGrp="1"/>
          </p:cNvSpPr>
          <p:nvPr>
            <p:ph idx="1"/>
          </p:nvPr>
        </p:nvSpPr>
        <p:spPr/>
        <p:txBody>
          <a:bodyPr>
            <a:normAutofit lnSpcReduction="10000"/>
          </a:bodyPr>
          <a:lstStyle/>
          <a:p>
            <a:r>
              <a:rPr lang="en-US" dirty="0" smtClean="0"/>
              <a:t>Costs &amp; benefits influence behavior</a:t>
            </a:r>
          </a:p>
          <a:p>
            <a:r>
              <a:rPr lang="en-US" dirty="0" smtClean="0"/>
              <a:t>BUT we do not assess all costs &amp; benefits the same</a:t>
            </a:r>
          </a:p>
          <a:p>
            <a:r>
              <a:rPr lang="en-US" dirty="0" smtClean="0"/>
              <a:t>Insight #1: </a:t>
            </a:r>
            <a:br>
              <a:rPr lang="en-US" dirty="0" smtClean="0"/>
            </a:br>
            <a:r>
              <a:rPr lang="en-US" dirty="0" smtClean="0"/>
              <a:t>My costs/benefits matter more than yours</a:t>
            </a:r>
          </a:p>
          <a:p>
            <a:r>
              <a:rPr lang="en-US" dirty="0" smtClean="0"/>
              <a:t>Insight #2: </a:t>
            </a:r>
            <a:br>
              <a:rPr lang="en-US" dirty="0" smtClean="0"/>
            </a:br>
            <a:r>
              <a:rPr lang="en-US" dirty="0" smtClean="0"/>
              <a:t>Current costs/benefits matter more than future costs/benefits</a:t>
            </a:r>
          </a:p>
          <a:p>
            <a:r>
              <a:rPr lang="en-US" dirty="0" smtClean="0"/>
              <a:t>Insight #3: </a:t>
            </a:r>
            <a:br>
              <a:rPr lang="en-US" dirty="0" smtClean="0"/>
            </a:br>
            <a:r>
              <a:rPr lang="en-US" dirty="0" smtClean="0"/>
              <a:t>“For sure” costs/benefits matter more than uncertain costs/benefits</a:t>
            </a:r>
          </a:p>
          <a:p>
            <a:r>
              <a:rPr lang="en-US" dirty="0" smtClean="0"/>
              <a:t>Insight #4: </a:t>
            </a:r>
            <a:br>
              <a:rPr lang="en-US" dirty="0" smtClean="0"/>
            </a:br>
            <a:r>
              <a:rPr lang="en-US" dirty="0" smtClean="0"/>
              <a:t>Not Action vs. No Action but Action A vs. Action B</a:t>
            </a:r>
            <a:endParaRPr lang="en-US" dirty="0"/>
          </a:p>
        </p:txBody>
      </p:sp>
    </p:spTree>
    <p:extLst>
      <p:ext uri="{BB962C8B-B14F-4D97-AF65-F5344CB8AC3E}">
        <p14:creationId xmlns:p14="http://schemas.microsoft.com/office/powerpoint/2010/main" val="30942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Insight #1: </a:t>
            </a:r>
            <a:br>
              <a:rPr lang="en-US" dirty="0" smtClean="0"/>
            </a:br>
            <a:r>
              <a:rPr lang="en-US" dirty="0" smtClean="0"/>
              <a:t>My costs/benefits matter more than yours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793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costs/benefits matter more than yours</a:t>
            </a:r>
            <a:endParaRPr lang="en-US" dirty="0"/>
          </a:p>
        </p:txBody>
      </p:sp>
      <p:sp>
        <p:nvSpPr>
          <p:cNvPr id="3" name="Content Placeholder 2"/>
          <p:cNvSpPr>
            <a:spLocks noGrp="1"/>
          </p:cNvSpPr>
          <p:nvPr>
            <p:ph idx="1"/>
          </p:nvPr>
        </p:nvSpPr>
        <p:spPr/>
        <p:txBody>
          <a:bodyPr/>
          <a:lstStyle/>
          <a:p>
            <a:r>
              <a:rPr lang="en-US" dirty="0" smtClean="0"/>
              <a:t>People are fundamentally self-interested</a:t>
            </a:r>
          </a:p>
          <a:p>
            <a:r>
              <a:rPr lang="en-US" dirty="0" smtClean="0"/>
              <a:t>To the extent altruism exists, it is limited in “distance” and “strength” as move out from the individual and out in time as well</a:t>
            </a:r>
          </a:p>
          <a:p>
            <a:pPr lvl="1"/>
            <a:r>
              <a:rPr lang="en-US" dirty="0" smtClean="0"/>
              <a:t>Self</a:t>
            </a:r>
          </a:p>
          <a:p>
            <a:pPr lvl="2"/>
            <a:r>
              <a:rPr lang="en-US" dirty="0" smtClean="0"/>
              <a:t>Family</a:t>
            </a:r>
          </a:p>
          <a:p>
            <a:pPr lvl="3"/>
            <a:r>
              <a:rPr lang="en-US" dirty="0" smtClean="0"/>
              <a:t>Friends</a:t>
            </a:r>
          </a:p>
          <a:p>
            <a:pPr lvl="4"/>
            <a:r>
              <a:rPr lang="en-US" dirty="0" smtClean="0"/>
              <a:t>Fellow citizens</a:t>
            </a:r>
          </a:p>
          <a:p>
            <a:pPr lvl="5"/>
            <a:r>
              <a:rPr lang="en-US" dirty="0" smtClean="0"/>
              <a:t>Citizens of other countries</a:t>
            </a:r>
          </a:p>
          <a:p>
            <a:pPr lvl="7"/>
            <a:r>
              <a:rPr lang="en-US" dirty="0" smtClean="0"/>
              <a:t>Future citizens of other countries</a:t>
            </a:r>
          </a:p>
          <a:p>
            <a:pPr lvl="6"/>
            <a:endParaRPr lang="en-US" dirty="0"/>
          </a:p>
        </p:txBody>
      </p:sp>
    </p:spTree>
    <p:extLst>
      <p:ext uri="{BB962C8B-B14F-4D97-AF65-F5344CB8AC3E}">
        <p14:creationId xmlns:p14="http://schemas.microsoft.com/office/powerpoint/2010/main" val="246751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externalities:</a:t>
            </a:r>
            <a:br>
              <a:rPr lang="en-US" dirty="0" smtClean="0"/>
            </a:br>
            <a:r>
              <a:rPr lang="en-US" dirty="0" smtClean="0"/>
              <a:t>Costs/benefits outside market transaction</a:t>
            </a:r>
            <a:endParaRPr lang="en-US" dirty="0"/>
          </a:p>
        </p:txBody>
      </p:sp>
      <p:sp>
        <p:nvSpPr>
          <p:cNvPr id="3" name="Content Placeholder 2"/>
          <p:cNvSpPr>
            <a:spLocks noGrp="1"/>
          </p:cNvSpPr>
          <p:nvPr>
            <p:ph idx="1"/>
          </p:nvPr>
        </p:nvSpPr>
        <p:spPr/>
        <p:txBody>
          <a:bodyPr>
            <a:normAutofit lnSpcReduction="10000"/>
          </a:bodyPr>
          <a:lstStyle/>
          <a:p>
            <a:r>
              <a:rPr lang="en-US" dirty="0" smtClean="0"/>
              <a:t>Intuition:  When a “market transaction” (</a:t>
            </a:r>
            <a:r>
              <a:rPr lang="en-US" dirty="0" err="1" smtClean="0"/>
              <a:t>purchas</a:t>
            </a:r>
            <a:r>
              <a:rPr lang="en-US" dirty="0" smtClean="0"/>
              <a:t>) benefits people involved but harms people who are not involved</a:t>
            </a:r>
          </a:p>
          <a:p>
            <a:r>
              <a:rPr lang="en-US" dirty="0" smtClean="0"/>
              <a:t>Math version:</a:t>
            </a:r>
          </a:p>
          <a:p>
            <a:pPr lvl="1"/>
            <a:r>
              <a:rPr lang="en-US" dirty="0" smtClean="0"/>
              <a:t>Actor “A” making a decision</a:t>
            </a:r>
          </a:p>
          <a:p>
            <a:pPr lvl="2"/>
            <a:r>
              <a:rPr lang="en-US" dirty="0" smtClean="0"/>
              <a:t>“A” decides to take action if their benefits exceed their costs</a:t>
            </a:r>
            <a:br>
              <a:rPr lang="en-US" dirty="0" smtClean="0"/>
            </a:br>
            <a:r>
              <a:rPr lang="en-US" dirty="0" smtClean="0"/>
              <a:t>	Benefits(private) &gt; Costs(private)</a:t>
            </a:r>
          </a:p>
          <a:p>
            <a:pPr lvl="2"/>
            <a:r>
              <a:rPr lang="en-US" dirty="0" smtClean="0"/>
              <a:t>BUT, if costs of action affect others, its an externality</a:t>
            </a:r>
            <a:br>
              <a:rPr lang="en-US" dirty="0" smtClean="0"/>
            </a:br>
            <a:r>
              <a:rPr lang="en-US" dirty="0" smtClean="0"/>
              <a:t>	Benefits(social) &lt; Costs(social)</a:t>
            </a:r>
          </a:p>
          <a:p>
            <a:r>
              <a:rPr lang="en-US" dirty="0" smtClean="0"/>
              <a:t>Those taking action are made better off but by taking action they make society worse off AND so people do that action too much and harm society</a:t>
            </a:r>
            <a:endParaRPr lang="en-US" dirty="0"/>
          </a:p>
        </p:txBody>
      </p:sp>
    </p:spTree>
    <p:extLst>
      <p:ext uri="{BB962C8B-B14F-4D97-AF65-F5344CB8AC3E}">
        <p14:creationId xmlns:p14="http://schemas.microsoft.com/office/powerpoint/2010/main" val="1367514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538</TotalTime>
  <Words>1041</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Constantia</vt:lpstr>
      <vt:lpstr>Wingdings 2</vt:lpstr>
      <vt:lpstr>Flow</vt:lpstr>
      <vt:lpstr>F/O/K essays: Lessons for future papers</vt:lpstr>
      <vt:lpstr>News</vt:lpstr>
      <vt:lpstr>Economics of  Climate Change </vt:lpstr>
      <vt:lpstr>Video: Economics of Climate Governance</vt:lpstr>
      <vt:lpstr>Basic economic insights relevant to climate change </vt:lpstr>
      <vt:lpstr>4 basic economic insights relevant to climate change </vt:lpstr>
      <vt:lpstr>Insight #1:  My costs/benefits matter more than yours</vt:lpstr>
      <vt:lpstr>My costs/benefits matter more than yours</vt:lpstr>
      <vt:lpstr>Negative externalities: Costs/benefits outside market transaction</vt:lpstr>
      <vt:lpstr>Prices often ignore social costs</vt:lpstr>
      <vt:lpstr>Insight #2:  Current costs/benefits matter more than future costs/benefits</vt:lpstr>
      <vt:lpstr>Current costs/benefits matter more than future costs/benefits</vt:lpstr>
      <vt:lpstr>Insight #3:  “For sure” costs/benefits matter more than uncertain costs/benefits</vt:lpstr>
      <vt:lpstr>“For sure” costs/benefits matter more than uncertain costs/benefits</vt:lpstr>
      <vt:lpstr>Insight #4:  Not Action vs. No Action but Action A vs. Action B</vt:lpstr>
      <vt:lpstr>NOT Action vs. No Action but  Action A vs. Action B</vt:lpstr>
      <vt:lpstr>Options for responding to climate change:  Mitigation vs. Adaptation</vt:lpstr>
      <vt:lpstr>Need to compare costs of ACTION to costs of NON-ACTION</vt:lpstr>
      <vt:lpstr>How much would  taking action cost?</vt:lpstr>
      <vt:lpstr>How much would NOT  taking action cost?</vt:lpstr>
      <vt:lpstr>Delaying action increases costs</vt:lpstr>
      <vt:lpstr>Carbon tax: The political obstacles at the international level</vt:lpstr>
    </vt:vector>
  </TitlesOfParts>
  <Company>University of Oregon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of  Climate Change </dc:title>
  <dc:creator>Ron #2</dc:creator>
  <cp:lastModifiedBy>Ronald Mitchell</cp:lastModifiedBy>
  <cp:revision>71</cp:revision>
  <dcterms:created xsi:type="dcterms:W3CDTF">2014-10-27T22:17:57Z</dcterms:created>
  <dcterms:modified xsi:type="dcterms:W3CDTF">2019-10-27T20:58:41Z</dcterms:modified>
</cp:coreProperties>
</file>