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91" r:id="rId3"/>
    <p:sldId id="292" r:id="rId4"/>
    <p:sldId id="293" r:id="rId5"/>
    <p:sldId id="294" r:id="rId6"/>
    <p:sldId id="295" r:id="rId7"/>
    <p:sldId id="287" r:id="rId8"/>
    <p:sldId id="289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97" autoAdjust="0"/>
  </p:normalViewPr>
  <p:slideViewPr>
    <p:cSldViewPr>
      <p:cViewPr varScale="1">
        <p:scale>
          <a:sx n="67" d="100"/>
          <a:sy n="67" d="100"/>
        </p:scale>
        <p:origin x="78" y="2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E115A1-1281-43E7-8EC6-0B4E18C77FF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C4A368-E3B8-4183-8A09-D88392B9A6D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net.org/research/NSFClimateChangeWorkshop_120109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net.org/research/NSFClimateChangeWorkshop_120109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net.org/research/NSFClimateChangeWorkshop_12010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Sociology and Climate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is how </a:t>
            </a:r>
            <a:r>
              <a:rPr lang="en-US" b="1" i="1" dirty="0" smtClean="0"/>
              <a:t>individual</a:t>
            </a:r>
            <a:r>
              <a:rPr lang="en-US" dirty="0" smtClean="0"/>
              <a:t> factors influence and explain climate change’s causes, impacts, and solutions</a:t>
            </a:r>
          </a:p>
          <a:p>
            <a:r>
              <a:rPr lang="en-US" dirty="0" smtClean="0"/>
              <a:t>Sociology is how </a:t>
            </a:r>
            <a:r>
              <a:rPr lang="en-US" b="1" i="1" dirty="0" smtClean="0"/>
              <a:t>social</a:t>
            </a:r>
            <a:r>
              <a:rPr lang="en-US" dirty="0" smtClean="0"/>
              <a:t> factors influence </a:t>
            </a:r>
            <a:r>
              <a:rPr lang="en-US" dirty="0"/>
              <a:t>and explain climate change’s causes, impacts, and solutions</a:t>
            </a:r>
          </a:p>
        </p:txBody>
      </p:sp>
    </p:spTree>
    <p:extLst>
      <p:ext uri="{BB962C8B-B14F-4D97-AF65-F5344CB8AC3E}">
        <p14:creationId xmlns:p14="http://schemas.microsoft.com/office/powerpoint/2010/main" val="218275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Leiserowitz</a:t>
            </a:r>
            <a:r>
              <a:rPr lang="en-US" dirty="0" smtClean="0"/>
              <a:t> and Fernandez:</a:t>
            </a:r>
            <a:br>
              <a:rPr lang="en-US" dirty="0" smtClean="0"/>
            </a:br>
            <a:r>
              <a:rPr lang="en-US" dirty="0" smtClean="0"/>
              <a:t>Social, not personal,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Deep-seated norms that are “taken for granted” </a:t>
            </a:r>
          </a:p>
          <a:p>
            <a:pPr lvl="1"/>
            <a:r>
              <a:rPr lang="en-US" dirty="0" smtClean="0"/>
              <a:t>So accepted we don’t even see them</a:t>
            </a:r>
          </a:p>
          <a:p>
            <a:r>
              <a:rPr lang="en-US" dirty="0" smtClean="0"/>
              <a:t>Anthropocentrism</a:t>
            </a:r>
            <a:r>
              <a:rPr lang="en-US" dirty="0"/>
              <a:t>, materialism, and alienation from </a:t>
            </a:r>
            <a:r>
              <a:rPr lang="en-US" dirty="0" smtClean="0"/>
              <a:t>nature</a:t>
            </a:r>
          </a:p>
          <a:p>
            <a:r>
              <a:rPr lang="en-US" dirty="0" smtClean="0"/>
              <a:t>Reductionism</a:t>
            </a:r>
          </a:p>
          <a:p>
            <a:r>
              <a:rPr lang="en-US" dirty="0" smtClean="0"/>
              <a:t>Binary </a:t>
            </a:r>
            <a:r>
              <a:rPr lang="en-US" dirty="0"/>
              <a:t>and dichotomous </a:t>
            </a:r>
            <a:r>
              <a:rPr lang="en-US" dirty="0" smtClean="0"/>
              <a:t>thinking</a:t>
            </a:r>
            <a:endParaRPr lang="en-US" dirty="0"/>
          </a:p>
          <a:p>
            <a:r>
              <a:rPr lang="en-US" dirty="0" smtClean="0"/>
              <a:t>Radical individualism</a:t>
            </a:r>
            <a:endParaRPr lang="en-US" dirty="0"/>
          </a:p>
          <a:p>
            <a:r>
              <a:rPr lang="en-US" dirty="0" err="1" smtClean="0"/>
              <a:t>Economism</a:t>
            </a:r>
            <a:endParaRPr lang="en-US" dirty="0"/>
          </a:p>
          <a:p>
            <a:r>
              <a:rPr lang="en-US" dirty="0" err="1" smtClean="0"/>
              <a:t>Cornucopianism</a:t>
            </a:r>
            <a:r>
              <a:rPr lang="en-US" dirty="0" smtClean="0"/>
              <a:t> </a:t>
            </a:r>
            <a:r>
              <a:rPr lang="en-US" dirty="0"/>
              <a:t>and technological </a:t>
            </a:r>
            <a:r>
              <a:rPr lang="en-US" dirty="0" smtClean="0"/>
              <a:t>optimism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1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Leiserowitz</a:t>
            </a:r>
            <a:r>
              <a:rPr lang="en-US" dirty="0" smtClean="0"/>
              <a:t> and Fernandez:</a:t>
            </a:r>
            <a:br>
              <a:rPr lang="en-US" dirty="0" smtClean="0"/>
            </a:br>
            <a:r>
              <a:rPr lang="en-US" dirty="0" smtClean="0"/>
              <a:t>Social, not personal,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Institutions: media, academia, humanities, environmentalism, policy, philanthropy</a:t>
            </a:r>
          </a:p>
          <a:p>
            <a:r>
              <a:rPr lang="en-US" dirty="0"/>
              <a:t>Norms and beliefs</a:t>
            </a:r>
          </a:p>
          <a:p>
            <a:pPr lvl="1"/>
            <a:r>
              <a:rPr lang="en-US" dirty="0"/>
              <a:t>Environmental issues lack urgency.</a:t>
            </a:r>
          </a:p>
          <a:p>
            <a:pPr lvl="1"/>
            <a:r>
              <a:rPr lang="en-US" dirty="0"/>
              <a:t>Scientists should not advocate.</a:t>
            </a:r>
          </a:p>
          <a:p>
            <a:pPr lvl="1"/>
            <a:r>
              <a:rPr lang="en-US" dirty="0"/>
              <a:t>Environmental behavior is an individual responsibility.</a:t>
            </a:r>
          </a:p>
          <a:p>
            <a:pPr lvl="1"/>
            <a:r>
              <a:rPr lang="en-US" dirty="0"/>
              <a:t>Consumerism as the basis of self-identity.</a:t>
            </a:r>
          </a:p>
          <a:p>
            <a:r>
              <a:rPr lang="en-US" dirty="0"/>
              <a:t>Solutions</a:t>
            </a:r>
          </a:p>
          <a:p>
            <a:pPr lvl="1"/>
            <a:r>
              <a:rPr lang="en-US" dirty="0"/>
              <a:t>New narratives</a:t>
            </a:r>
          </a:p>
          <a:p>
            <a:pPr lvl="1"/>
            <a:r>
              <a:rPr lang="en-US" dirty="0"/>
              <a:t>Science and education</a:t>
            </a:r>
          </a:p>
          <a:p>
            <a:pPr lvl="1"/>
            <a:r>
              <a:rPr lang="en-US" dirty="0"/>
              <a:t>Religion and ethics</a:t>
            </a:r>
          </a:p>
          <a:p>
            <a:pPr lvl="1"/>
            <a:r>
              <a:rPr lang="en-US" dirty="0"/>
              <a:t>Policy and economics</a:t>
            </a:r>
          </a:p>
        </p:txBody>
      </p:sp>
    </p:spTree>
    <p:extLst>
      <p:ext uri="{BB962C8B-B14F-4D97-AF65-F5344CB8AC3E}">
        <p14:creationId xmlns:p14="http://schemas.microsoft.com/office/powerpoint/2010/main" val="382769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Norgaard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Sociology of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a personal denial but a systematic social explanation</a:t>
            </a:r>
          </a:p>
          <a:p>
            <a:r>
              <a:rPr lang="en-US" b="1" i="1" dirty="0"/>
              <a:t>Research question: </a:t>
            </a:r>
            <a:r>
              <a:rPr lang="en-US" dirty="0"/>
              <a:t>“What can explain the mismatch between scientific information and public concern?” </a:t>
            </a:r>
            <a:endParaRPr lang="en-US" dirty="0" smtClean="0"/>
          </a:p>
          <a:p>
            <a:r>
              <a:rPr lang="en-US" b="1" i="1" dirty="0"/>
              <a:t>Puzzle: </a:t>
            </a:r>
            <a:r>
              <a:rPr lang="en-US" dirty="0"/>
              <a:t>“Why most people who say they are concerned about climate change nevertheless manage to ignore it.” </a:t>
            </a:r>
            <a:endParaRPr lang="en-US" dirty="0" smtClean="0"/>
          </a:p>
          <a:p>
            <a:r>
              <a:rPr lang="en-US" b="1" i="1" dirty="0"/>
              <a:t>Good case: </a:t>
            </a:r>
            <a:r>
              <a:rPr lang="en-US" dirty="0" smtClean="0"/>
              <a:t>“</a:t>
            </a:r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standard of living and high levels of political involvement make Norway a useful place to explore questions about apathy toward climate change. If any nation can find the ability to respond, it must be in a place such as this, where the population is educated and environmentally engaged.” </a:t>
            </a:r>
          </a:p>
        </p:txBody>
      </p:sp>
    </p:spTree>
    <p:extLst>
      <p:ext uri="{BB962C8B-B14F-4D97-AF65-F5344CB8AC3E}">
        <p14:creationId xmlns:p14="http://schemas.microsoft.com/office/powerpoint/2010/main" val="84250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Norgaard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Sociology of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“To avoid emotions of guilt, fear, and helplessness, people in the Norwegian community I studied changed the topic of conversations, told jokes, tried not to think about climate change, and kept the concept off the agenda of political meetings. Community members </a:t>
            </a:r>
            <a:r>
              <a:rPr lang="en-US" b="1" i="1" u="sng" dirty="0"/>
              <a:t>collectively</a:t>
            </a:r>
            <a:r>
              <a:rPr lang="en-US" dirty="0"/>
              <a:t> held information about global warming at arm's length </a:t>
            </a:r>
            <a:r>
              <a:rPr lang="en-US" b="1" i="1" u="sng" dirty="0"/>
              <a:t>by following cultural norms of what to pay attention to, what to talk about, and what to feel</a:t>
            </a:r>
            <a:r>
              <a:rPr lang="en-US" dirty="0"/>
              <a:t>.” </a:t>
            </a:r>
            <a:endParaRPr lang="en-US" dirty="0" smtClean="0"/>
          </a:p>
          <a:p>
            <a:r>
              <a:rPr lang="en-US" dirty="0"/>
              <a:t>“The public silence comes from people who -- despite understanding and caring -- actively mute out the climate crisis in order to protect their senses of identity and empowerment as well as to maintain culturally produced conceptions of reality.” </a:t>
            </a:r>
            <a:endParaRPr lang="en-US" dirty="0" smtClean="0"/>
          </a:p>
          <a:p>
            <a:r>
              <a:rPr lang="en-US" dirty="0"/>
              <a:t>“Working together may, over time, create the supportive environment that is a necessary (though not sufficient) condition for people to face greater fears about the future and engage in large-scale social change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4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Norgaard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Sociology of doing climate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by Limbaugh</a:t>
            </a:r>
          </a:p>
          <a:p>
            <a:r>
              <a:rPr lang="en-US" smtClean="0"/>
              <a:t>Discussion:</a:t>
            </a:r>
            <a:endParaRPr lang="en-US" dirty="0" smtClean="0"/>
          </a:p>
          <a:p>
            <a:pPr lvl="1"/>
            <a:r>
              <a:rPr lang="en-US" dirty="0" smtClean="0"/>
              <a:t>Do politics play a role?</a:t>
            </a:r>
          </a:p>
          <a:p>
            <a:pPr lvl="1"/>
            <a:r>
              <a:rPr lang="en-US" dirty="0" smtClean="0"/>
              <a:t>Does gender play a role?</a:t>
            </a:r>
          </a:p>
          <a:p>
            <a:pPr lvl="1"/>
            <a:r>
              <a:rPr lang="en-US" dirty="0" smtClean="0"/>
              <a:t>Does socio-economic statues play a role?</a:t>
            </a:r>
          </a:p>
          <a:p>
            <a:pPr lvl="1"/>
            <a:r>
              <a:rPr lang="en-US" dirty="0" smtClean="0"/>
              <a:t>Does race play a role?</a:t>
            </a:r>
          </a:p>
          <a:p>
            <a:pPr lvl="1"/>
            <a:r>
              <a:rPr lang="en-US" dirty="0" smtClean="0"/>
              <a:t>Do norms of discourse play a role?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6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Findings from sociology </a:t>
            </a:r>
            <a:r>
              <a:rPr lang="en-US" sz="2700" dirty="0"/>
              <a:t>(Nagel et al, 2010)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impacts of climate 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Political economy matters:</a:t>
            </a:r>
            <a:r>
              <a:rPr lang="en-US" dirty="0" smtClean="0"/>
              <a:t> emissions reflect how we organize politically and economically</a:t>
            </a:r>
          </a:p>
          <a:p>
            <a:r>
              <a:rPr lang="en-US" b="1" u="sng" dirty="0"/>
              <a:t>Human ecology matters:</a:t>
            </a:r>
            <a:r>
              <a:rPr lang="en-US" dirty="0"/>
              <a:t> </a:t>
            </a:r>
            <a:r>
              <a:rPr lang="en-US" dirty="0" smtClean="0"/>
              <a:t>climate change is global but effects depend on local social/political conditions</a:t>
            </a:r>
          </a:p>
          <a:p>
            <a:r>
              <a:rPr lang="en-US" b="1" u="sng" dirty="0" smtClean="0"/>
              <a:t>Social factors drive consumption:</a:t>
            </a:r>
            <a:r>
              <a:rPr lang="en-US" dirty="0" smtClean="0"/>
              <a:t> excessive consumption related to status-seeking and advertising</a:t>
            </a:r>
          </a:p>
          <a:p>
            <a:r>
              <a:rPr lang="en-US" b="1" u="sng" dirty="0" smtClean="0"/>
              <a:t>Social factors influence knowledge and response:</a:t>
            </a:r>
            <a:r>
              <a:rPr lang="en-US" dirty="0" smtClean="0"/>
              <a:t> acceptance and response to science is socially driven</a:t>
            </a:r>
          </a:p>
          <a:p>
            <a:r>
              <a:rPr lang="en-US" b="1" u="sng" dirty="0" smtClean="0"/>
              <a:t>Social organization of science policy matters:</a:t>
            </a:r>
            <a:r>
              <a:rPr lang="en-US" dirty="0" smtClean="0"/>
              <a:t> ability to learn and respond depends on our institutions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273225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NSF Workshop on Sociological Perspectives on Global Climate Change, 2008 </a:t>
            </a:r>
            <a:r>
              <a:rPr lang="en-US" sz="1600" u="sng" dirty="0">
                <a:hlinkClick r:id="rId2"/>
              </a:rPr>
              <a:t>http://www.asanet.org/research/NSFClimateChangeWorkshop_120109.pdf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957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from sociology </a:t>
            </a:r>
            <a:r>
              <a:rPr lang="en-US" sz="2700" dirty="0" smtClean="0"/>
              <a:t>(Nagel et al, 2010)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impacts of climate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Environmental justice:</a:t>
            </a:r>
            <a:r>
              <a:rPr lang="en-US" dirty="0" smtClean="0"/>
              <a:t> impacts differ by social and economic categories</a:t>
            </a:r>
          </a:p>
          <a:p>
            <a:r>
              <a:rPr lang="en-US" b="1" u="sng" dirty="0" smtClean="0"/>
              <a:t>Disasters:</a:t>
            </a:r>
            <a:r>
              <a:rPr lang="en-US" dirty="0" smtClean="0"/>
              <a:t> impacts of, and response to, disaster depend on social structures (who empowered, who not)</a:t>
            </a:r>
          </a:p>
          <a:p>
            <a:r>
              <a:rPr lang="en-US" b="1" u="sng" dirty="0"/>
              <a:t>Human </a:t>
            </a:r>
            <a:r>
              <a:rPr lang="en-US" b="1" u="sng" dirty="0" smtClean="0"/>
              <a:t>health:</a:t>
            </a:r>
            <a:r>
              <a:rPr lang="en-US" dirty="0" smtClean="0"/>
              <a:t> social and health inequalities tend to exacerbate climate change health impacts</a:t>
            </a:r>
            <a:endParaRPr lang="en-US" dirty="0"/>
          </a:p>
          <a:p>
            <a:r>
              <a:rPr lang="en-US" b="1" u="sng" dirty="0"/>
              <a:t>Security and </a:t>
            </a:r>
            <a:r>
              <a:rPr lang="en-US" b="1" u="sng" dirty="0" smtClean="0"/>
              <a:t>conflict:</a:t>
            </a:r>
            <a:r>
              <a:rPr lang="en-US" dirty="0" smtClean="0"/>
              <a:t> impacts depend on how CC interacts with security concerns, e.g., migration</a:t>
            </a:r>
            <a:endParaRPr lang="en-US" dirty="0"/>
          </a:p>
          <a:p>
            <a:r>
              <a:rPr lang="en-US" b="1" u="sng" dirty="0"/>
              <a:t>Social </a:t>
            </a:r>
            <a:r>
              <a:rPr lang="en-US" b="1" u="sng" dirty="0" smtClean="0"/>
              <a:t>demography and population:</a:t>
            </a:r>
            <a:r>
              <a:rPr lang="en-US" dirty="0" smtClean="0"/>
              <a:t> response to CC depends on race, gender, class, age structure of society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273225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NSF Workshop on Sociological Perspectives on Global Climate Change, 2008 </a:t>
            </a:r>
            <a:r>
              <a:rPr lang="en-US" sz="1600" u="sng" dirty="0">
                <a:hlinkClick r:id="rId2"/>
              </a:rPr>
              <a:t>http://www.asanet.org/research/NSFClimateChangeWorkshop_120109.pdf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3086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Findings from sociology </a:t>
            </a:r>
            <a:r>
              <a:rPr lang="en-US" sz="2700" dirty="0"/>
              <a:t>(Nagel et al, 2010)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impacts of climate change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b="1" u="sng" dirty="0" smtClean="0"/>
              <a:t>Multi-level governance:</a:t>
            </a:r>
            <a:r>
              <a:rPr lang="en-US" dirty="0" smtClean="0"/>
              <a:t> from property rights to global governance, social organizational rules matter</a:t>
            </a:r>
          </a:p>
          <a:p>
            <a:r>
              <a:rPr lang="en-US" b="1" u="sng" dirty="0" smtClean="0"/>
              <a:t>Decision making and risk assessment:</a:t>
            </a:r>
            <a:r>
              <a:rPr lang="en-US" dirty="0" smtClean="0"/>
              <a:t> how we assess risk and decide how to respond is socially driven</a:t>
            </a:r>
          </a:p>
          <a:p>
            <a:r>
              <a:rPr lang="en-US" b="1" u="sng" dirty="0" smtClean="0"/>
              <a:t>Cultures of consumption:</a:t>
            </a:r>
            <a:r>
              <a:rPr lang="en-US" dirty="0" smtClean="0"/>
              <a:t> consumption relates as much to social identity as material needs</a:t>
            </a:r>
          </a:p>
          <a:p>
            <a:r>
              <a:rPr lang="en-US" b="1" u="sng" dirty="0" smtClean="0"/>
              <a:t>Advocacy and action research:</a:t>
            </a:r>
            <a:r>
              <a:rPr lang="en-US" dirty="0" smtClean="0"/>
              <a:t> </a:t>
            </a:r>
            <a:r>
              <a:rPr lang="en-US" dirty="0"/>
              <a:t>social structure </a:t>
            </a:r>
            <a:r>
              <a:rPr lang="en-US" dirty="0" smtClean="0"/>
              <a:t>influences success of mitigation and adaptation policies</a:t>
            </a:r>
          </a:p>
          <a:p>
            <a:r>
              <a:rPr lang="en-US" b="1" u="sng" dirty="0" smtClean="0"/>
              <a:t>Organizations and networks:</a:t>
            </a:r>
            <a:r>
              <a:rPr lang="en-US" dirty="0" smtClean="0"/>
              <a:t> how does social organization foster or inhibit mitigation and adaptation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273225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NSF Workshop on Sociological Perspectives on Global Climate Change, 2008 </a:t>
            </a:r>
            <a:r>
              <a:rPr lang="en-US" sz="1600" u="sng" dirty="0">
                <a:hlinkClick r:id="rId2"/>
              </a:rPr>
              <a:t>http://www.asanet.org/research/NSFClimateChangeWorkshop_120109.pdf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2680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734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Sociology and Climate Change </vt:lpstr>
      <vt:lpstr>Leiserowitz and Fernandez: Social, not personal, drivers</vt:lpstr>
      <vt:lpstr>Leiserowitz and Fernandez: Social, not personal, drivers</vt:lpstr>
      <vt:lpstr>Norgaard: Sociology of denial</vt:lpstr>
      <vt:lpstr>Norgaard: Sociology of denial</vt:lpstr>
      <vt:lpstr>Norgaard: Sociology of doing climate science</vt:lpstr>
      <vt:lpstr>Findings from sociology (Nagel et al, 2010): impacts of climate change </vt:lpstr>
      <vt:lpstr>Findings from sociology (Nagel et al, 2010): impacts of climate change </vt:lpstr>
      <vt:lpstr>Findings from sociology (Nagel et al, 2010): impacts of climate change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B. Mitchell</dc:creator>
  <cp:lastModifiedBy>Ronald Mitchell</cp:lastModifiedBy>
  <cp:revision>108</cp:revision>
  <dcterms:created xsi:type="dcterms:W3CDTF">2012-11-07T00:07:59Z</dcterms:created>
  <dcterms:modified xsi:type="dcterms:W3CDTF">2019-11-04T06:32:47Z</dcterms:modified>
</cp:coreProperties>
</file>