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0"/>
  </p:notesMasterIdLst>
  <p:handoutMasterIdLst>
    <p:handoutMasterId r:id="rId21"/>
  </p:handoutMasterIdLst>
  <p:sldIdLst>
    <p:sldId id="495" r:id="rId2"/>
    <p:sldId id="489" r:id="rId3"/>
    <p:sldId id="515" r:id="rId4"/>
    <p:sldId id="514" r:id="rId5"/>
    <p:sldId id="523" r:id="rId6"/>
    <p:sldId id="516" r:id="rId7"/>
    <p:sldId id="522" r:id="rId8"/>
    <p:sldId id="521" r:id="rId9"/>
    <p:sldId id="493" r:id="rId10"/>
    <p:sldId id="496" r:id="rId11"/>
    <p:sldId id="474" r:id="rId12"/>
    <p:sldId id="485" r:id="rId13"/>
    <p:sldId id="487" r:id="rId14"/>
    <p:sldId id="498" r:id="rId15"/>
    <p:sldId id="499" r:id="rId16"/>
    <p:sldId id="500" r:id="rId17"/>
    <p:sldId id="494" r:id="rId18"/>
    <p:sldId id="488" r:id="rId19"/>
  </p:sldIdLst>
  <p:sldSz cx="12192000" cy="6858000"/>
  <p:notesSz cx="7010400" cy="9296400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har char="–"/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har char="–"/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har char="–"/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har char="–"/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har char="–"/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6" autoAdjust="0"/>
  </p:normalViewPr>
  <p:slideViewPr>
    <p:cSldViewPr>
      <p:cViewPr varScale="1">
        <p:scale>
          <a:sx n="69" d="100"/>
          <a:sy n="69" d="100"/>
        </p:scale>
        <p:origin x="75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on%20Mitchell\My%20Documents\Courses\IEP\RelativeEffectiveness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153468078006292E-2"/>
          <c:y val="2.7688079186824959E-2"/>
          <c:w val="0.91124074664765109"/>
          <c:h val="0.82510475976738229"/>
        </c:manualLayout>
      </c:layout>
      <c:lineChart>
        <c:grouping val="standard"/>
        <c:varyColors val="0"/>
        <c:ser>
          <c:idx val="1"/>
          <c:order val="0"/>
          <c:tx>
            <c:strRef>
              <c:f>'Montreal For Me'!$A$3</c:f>
              <c:strCache>
                <c:ptCount val="1"/>
                <c:pt idx="0">
                  <c:v>Industrialized (non-Art. 5) Countries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'Montreal For Me'!$B$1:$U$1</c:f>
              <c:numCache>
                <c:formatCode>General</c:formatCode>
                <c:ptCount val="20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'Montreal For Me'!$B$3:$X$3</c:f>
              <c:numCache>
                <c:formatCode>0</c:formatCode>
                <c:ptCount val="23"/>
                <c:pt idx="0">
                  <c:v>940430.8</c:v>
                </c:pt>
                <c:pt idx="1">
                  <c:v>923193.53333333344</c:v>
                </c:pt>
                <c:pt idx="2">
                  <c:v>905956.26666666672</c:v>
                </c:pt>
                <c:pt idx="3">
                  <c:v>888719</c:v>
                </c:pt>
                <c:pt idx="4">
                  <c:v>618787.9</c:v>
                </c:pt>
                <c:pt idx="5">
                  <c:v>493218.7</c:v>
                </c:pt>
                <c:pt idx="6">
                  <c:v>406595.6</c:v>
                </c:pt>
                <c:pt idx="7">
                  <c:v>327043.90000000002</c:v>
                </c:pt>
                <c:pt idx="8">
                  <c:v>182733.9</c:v>
                </c:pt>
                <c:pt idx="9">
                  <c:v>96818.3</c:v>
                </c:pt>
                <c:pt idx="10">
                  <c:v>24636.7</c:v>
                </c:pt>
                <c:pt idx="11">
                  <c:v>21698.6</c:v>
                </c:pt>
                <c:pt idx="12">
                  <c:v>22857.599999999995</c:v>
                </c:pt>
                <c:pt idx="13">
                  <c:v>25694.400000000001</c:v>
                </c:pt>
                <c:pt idx="14">
                  <c:v>30929.9</c:v>
                </c:pt>
                <c:pt idx="15">
                  <c:v>6928.4</c:v>
                </c:pt>
                <c:pt idx="16">
                  <c:v>1990.2</c:v>
                </c:pt>
                <c:pt idx="17">
                  <c:v>2771.6</c:v>
                </c:pt>
                <c:pt idx="18">
                  <c:v>1809.4</c:v>
                </c:pt>
                <c:pt idx="19">
                  <c:v>846</c:v>
                </c:pt>
                <c:pt idx="20">
                  <c:v>1038.2</c:v>
                </c:pt>
                <c:pt idx="21">
                  <c:v>63.5</c:v>
                </c:pt>
                <c:pt idx="22">
                  <c:v>-843.7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E-45BE-8EF2-5F5C278B7850}"/>
            </c:ext>
          </c:extLst>
        </c:ser>
        <c:ser>
          <c:idx val="2"/>
          <c:order val="1"/>
          <c:tx>
            <c:strRef>
              <c:f>'Montreal For Me'!$A$5</c:f>
              <c:strCache>
                <c:ptCount val="1"/>
                <c:pt idx="0">
                  <c:v>Requirements (for non-Art.5 countries)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ysDash"/>
            </a:ln>
          </c:spPr>
          <c:marker>
            <c:symbol val="triangle"/>
            <c:size val="9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'Montreal For Me'!$B$1:$U$1</c:f>
              <c:numCache>
                <c:formatCode>General</c:formatCode>
                <c:ptCount val="20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</c:numCache>
            </c:numRef>
          </c:cat>
          <c:val>
            <c:numRef>
              <c:f>'Montreal For Me'!$B$5:$X$5</c:f>
              <c:numCache>
                <c:formatCode>General</c:formatCode>
                <c:ptCount val="23"/>
                <c:pt idx="4">
                  <c:v>940430.8</c:v>
                </c:pt>
                <c:pt idx="5">
                  <c:v>940430.8</c:v>
                </c:pt>
                <c:pt idx="6">
                  <c:v>940430.8</c:v>
                </c:pt>
                <c:pt idx="7">
                  <c:v>752344.64000000013</c:v>
                </c:pt>
                <c:pt idx="8">
                  <c:v>752344.64000000013</c:v>
                </c:pt>
                <c:pt idx="9">
                  <c:v>470215.4</c:v>
                </c:pt>
                <c:pt idx="10">
                  <c:v>470215.4</c:v>
                </c:pt>
                <c:pt idx="11">
                  <c:v>141064.62</c:v>
                </c:pt>
                <c:pt idx="12">
                  <c:v>141064.62</c:v>
                </c:pt>
                <c:pt idx="13">
                  <c:v>141064.62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9E-45BE-8EF2-5F5C278B7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4032"/>
        <c:axId val="4205952"/>
      </c:lineChart>
      <c:catAx>
        <c:axId val="420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595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4205952"/>
        <c:scaling>
          <c:orientation val="minMax"/>
          <c:max val="120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04032"/>
        <c:crosses val="autoZero"/>
        <c:crossBetween val="between"/>
        <c:majorUnit val="200000"/>
        <c:minorUnit val="4000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11BA2C8-4D89-4506-A4EB-4E02CCC65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70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52400" cmpd="tri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52400" cmpd="tri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52400" cmpd="tri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52400" cmpd="tri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52400" cmpd="tri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C71222F-36F2-4996-B502-0F80EDFF5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68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06400" y="1524000"/>
            <a:ext cx="113792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40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4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40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40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40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40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11/7/2019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40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40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youtube.com/watch?v=dEmltHxvz94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Evaluating </a:t>
            </a:r>
            <a:r>
              <a:rPr lang="en-US" dirty="0" smtClean="0"/>
              <a:t>effectiveness</a:t>
            </a:r>
          </a:p>
          <a:p>
            <a:r>
              <a:rPr lang="en-US" smtClean="0"/>
              <a:t>Montreal </a:t>
            </a:r>
            <a:r>
              <a:rPr lang="en-US" dirty="0" smtClean="0"/>
              <a:t>Protocol</a:t>
            </a:r>
          </a:p>
          <a:p>
            <a:r>
              <a:rPr lang="en-US" dirty="0" smtClean="0"/>
              <a:t>Whaling treaty</a:t>
            </a:r>
          </a:p>
          <a:p>
            <a:r>
              <a:rPr lang="en-US" dirty="0" smtClean="0"/>
              <a:t>Comparison of two regimes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Whaling and the IWC</a:t>
            </a:r>
            <a:endParaRPr lang="en-US" dirty="0"/>
          </a:p>
        </p:txBody>
      </p:sp>
      <p:pic>
        <p:nvPicPr>
          <p:cNvPr id="4" name="Chart Placeholder 3">
            <a:hlinkClick r:id="rId2"/>
          </p:cNvPr>
          <p:cNvPicPr>
            <a:picLocks noGrp="1" noChangeAspect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58290"/>
            <a:ext cx="6705600" cy="5071110"/>
          </a:xfrm>
        </p:spPr>
      </p:pic>
      <p:pic>
        <p:nvPicPr>
          <p:cNvPr id="7170" name="Picture 2" descr="International Whaling Commis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676400"/>
            <a:ext cx="375046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4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1024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8003" r="9166" b="9946"/>
          <a:stretch>
            <a:fillRect/>
          </a:stretch>
        </p:blipFill>
        <p:spPr>
          <a:xfrm>
            <a:off x="1524000" y="533401"/>
            <a:ext cx="9144000" cy="6035675"/>
          </a:xfrm>
          <a:noFill/>
        </p:spPr>
      </p:pic>
      <p:sp>
        <p:nvSpPr>
          <p:cNvPr id="4" name="TextBox 3"/>
          <p:cNvSpPr txBox="1"/>
          <p:nvPr/>
        </p:nvSpPr>
        <p:spPr>
          <a:xfrm>
            <a:off x="4648200" y="464404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>
                <a:solidFill>
                  <a:srgbClr val="000000"/>
                </a:solidFill>
                <a:effectLst/>
              </a:rPr>
              <a:t>“Having decided to conclude a convention to provide for the proper conservation of whale stocks and thus make possible the orderly development of the whaling industry” (ICRW, 1946)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8003" r="9166" b="9946"/>
          <a:stretch>
            <a:fillRect/>
          </a:stretch>
        </p:blipFill>
        <p:spPr>
          <a:xfrm>
            <a:off x="1524000" y="533401"/>
            <a:ext cx="9144000" cy="6035675"/>
          </a:xfrm>
          <a:noFill/>
        </p:spPr>
      </p:pic>
      <p:grpSp>
        <p:nvGrpSpPr>
          <p:cNvPr id="11268" name="Group 16"/>
          <p:cNvGrpSpPr>
            <a:grpSpLocks/>
          </p:cNvGrpSpPr>
          <p:nvPr/>
        </p:nvGrpSpPr>
        <p:grpSpPr bwMode="auto">
          <a:xfrm>
            <a:off x="3657600" y="1843088"/>
            <a:ext cx="5054600" cy="1820862"/>
            <a:chOff x="1344" y="1161"/>
            <a:chExt cx="3184" cy="1147"/>
          </a:xfrm>
        </p:grpSpPr>
        <p:sp>
          <p:nvSpPr>
            <p:cNvPr id="12305" name="Freeform 17"/>
            <p:cNvSpPr>
              <a:spLocks/>
            </p:cNvSpPr>
            <p:nvPr/>
          </p:nvSpPr>
          <p:spPr bwMode="auto">
            <a:xfrm>
              <a:off x="1344" y="1248"/>
              <a:ext cx="3184" cy="10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2" y="992"/>
                </a:cxn>
                <a:cxn ang="0">
                  <a:pos x="1840" y="408"/>
                </a:cxn>
                <a:cxn ang="0">
                  <a:pos x="3184" y="336"/>
                </a:cxn>
              </a:cxnLst>
              <a:rect l="0" t="0" r="r" b="b"/>
              <a:pathLst>
                <a:path w="3184" h="1060">
                  <a:moveTo>
                    <a:pt x="0" y="0"/>
                  </a:moveTo>
                  <a:cubicBezTo>
                    <a:pt x="119" y="165"/>
                    <a:pt x="405" y="924"/>
                    <a:pt x="712" y="992"/>
                  </a:cubicBezTo>
                  <a:cubicBezTo>
                    <a:pt x="1019" y="1060"/>
                    <a:pt x="1428" y="517"/>
                    <a:pt x="1840" y="408"/>
                  </a:cubicBezTo>
                  <a:cubicBezTo>
                    <a:pt x="2252" y="299"/>
                    <a:pt x="2904" y="351"/>
                    <a:pt x="3184" y="336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504" y="1161"/>
              <a:ext cx="7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3200" dirty="0">
                  <a:solidFill>
                    <a:srgbClr val="FF0000"/>
                  </a:solidFill>
                </a:rPr>
                <a:t>Goal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648200" y="464404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>
                <a:solidFill>
                  <a:srgbClr val="000000"/>
                </a:solidFill>
                <a:effectLst/>
              </a:rPr>
              <a:t>“Having decided to conclude a convention to provide for the proper conservation of whale stocks and thus make possible the orderly development of the whaling industry” (ICRW, 1946)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8003" r="9166" b="9946"/>
          <a:stretch>
            <a:fillRect/>
          </a:stretch>
        </p:blipFill>
        <p:spPr>
          <a:xfrm>
            <a:off x="1524000" y="533401"/>
            <a:ext cx="9144000" cy="6035675"/>
          </a:xfrm>
          <a:noFill/>
        </p:spPr>
      </p:pic>
      <p:grpSp>
        <p:nvGrpSpPr>
          <p:cNvPr id="12292" name="Group 16"/>
          <p:cNvGrpSpPr>
            <a:grpSpLocks/>
          </p:cNvGrpSpPr>
          <p:nvPr/>
        </p:nvGrpSpPr>
        <p:grpSpPr bwMode="auto">
          <a:xfrm>
            <a:off x="3657600" y="1843088"/>
            <a:ext cx="5054600" cy="1820862"/>
            <a:chOff x="1344" y="1161"/>
            <a:chExt cx="3184" cy="1147"/>
          </a:xfrm>
        </p:grpSpPr>
        <p:sp>
          <p:nvSpPr>
            <p:cNvPr id="12305" name="Freeform 17"/>
            <p:cNvSpPr>
              <a:spLocks/>
            </p:cNvSpPr>
            <p:nvPr/>
          </p:nvSpPr>
          <p:spPr bwMode="auto">
            <a:xfrm>
              <a:off x="1344" y="1248"/>
              <a:ext cx="3184" cy="10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2" y="992"/>
                </a:cxn>
                <a:cxn ang="0">
                  <a:pos x="1840" y="408"/>
                </a:cxn>
                <a:cxn ang="0">
                  <a:pos x="3184" y="336"/>
                </a:cxn>
              </a:cxnLst>
              <a:rect l="0" t="0" r="r" b="b"/>
              <a:pathLst>
                <a:path w="3184" h="1060">
                  <a:moveTo>
                    <a:pt x="0" y="0"/>
                  </a:moveTo>
                  <a:cubicBezTo>
                    <a:pt x="119" y="165"/>
                    <a:pt x="405" y="924"/>
                    <a:pt x="712" y="992"/>
                  </a:cubicBezTo>
                  <a:cubicBezTo>
                    <a:pt x="1019" y="1060"/>
                    <a:pt x="1428" y="517"/>
                    <a:pt x="1840" y="408"/>
                  </a:cubicBezTo>
                  <a:cubicBezTo>
                    <a:pt x="2252" y="299"/>
                    <a:pt x="2904" y="351"/>
                    <a:pt x="3184" y="336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504" y="1161"/>
              <a:ext cx="7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3200" dirty="0">
                  <a:solidFill>
                    <a:srgbClr val="FF0000"/>
                  </a:solidFill>
                </a:rPr>
                <a:t>Goal</a:t>
              </a:r>
            </a:p>
          </p:txBody>
        </p:sp>
      </p:grpSp>
      <p:grpSp>
        <p:nvGrpSpPr>
          <p:cNvPr id="12293" name="Group 19"/>
          <p:cNvGrpSpPr>
            <a:grpSpLocks/>
          </p:cNvGrpSpPr>
          <p:nvPr/>
        </p:nvGrpSpPr>
        <p:grpSpPr bwMode="auto">
          <a:xfrm>
            <a:off x="6007100" y="2540000"/>
            <a:ext cx="4279900" cy="2349500"/>
            <a:chOff x="2824" y="1600"/>
            <a:chExt cx="2696" cy="1480"/>
          </a:xfrm>
        </p:grpSpPr>
        <p:sp>
          <p:nvSpPr>
            <p:cNvPr id="12308" name="Freeform 20"/>
            <p:cNvSpPr>
              <a:spLocks/>
            </p:cNvSpPr>
            <p:nvPr/>
          </p:nvSpPr>
          <p:spPr bwMode="auto">
            <a:xfrm>
              <a:off x="2824" y="1600"/>
              <a:ext cx="1744" cy="1480"/>
            </a:xfrm>
            <a:custGeom>
              <a:avLst/>
              <a:gdLst/>
              <a:ahLst/>
              <a:cxnLst>
                <a:cxn ang="0">
                  <a:pos x="136" y="160"/>
                </a:cxn>
                <a:cxn ang="0">
                  <a:pos x="72" y="208"/>
                </a:cxn>
                <a:cxn ang="0">
                  <a:pos x="0" y="248"/>
                </a:cxn>
                <a:cxn ang="0">
                  <a:pos x="49" y="343"/>
                </a:cxn>
                <a:cxn ang="0">
                  <a:pos x="149" y="540"/>
                </a:cxn>
                <a:cxn ang="0">
                  <a:pos x="249" y="689"/>
                </a:cxn>
                <a:cxn ang="0">
                  <a:pos x="398" y="1084"/>
                </a:cxn>
                <a:cxn ang="0">
                  <a:pos x="448" y="1134"/>
                </a:cxn>
                <a:cxn ang="0">
                  <a:pos x="647" y="1233"/>
                </a:cxn>
                <a:cxn ang="0">
                  <a:pos x="1046" y="1233"/>
                </a:cxn>
                <a:cxn ang="0">
                  <a:pos x="1196" y="1332"/>
                </a:cxn>
                <a:cxn ang="0">
                  <a:pos x="1445" y="1381"/>
                </a:cxn>
                <a:cxn ang="0">
                  <a:pos x="1545" y="1480"/>
                </a:cxn>
                <a:cxn ang="0">
                  <a:pos x="1744" y="1480"/>
                </a:cxn>
                <a:cxn ang="0">
                  <a:pos x="1720" y="8"/>
                </a:cxn>
                <a:cxn ang="0">
                  <a:pos x="1184" y="0"/>
                </a:cxn>
                <a:cxn ang="0">
                  <a:pos x="536" y="32"/>
                </a:cxn>
                <a:cxn ang="0">
                  <a:pos x="352" y="96"/>
                </a:cxn>
                <a:cxn ang="0">
                  <a:pos x="136" y="160"/>
                </a:cxn>
              </a:cxnLst>
              <a:rect l="0" t="0" r="r" b="b"/>
              <a:pathLst>
                <a:path w="1744" h="1480">
                  <a:moveTo>
                    <a:pt x="136" y="160"/>
                  </a:moveTo>
                  <a:lnTo>
                    <a:pt x="72" y="208"/>
                  </a:lnTo>
                  <a:lnTo>
                    <a:pt x="0" y="248"/>
                  </a:lnTo>
                  <a:lnTo>
                    <a:pt x="49" y="343"/>
                  </a:lnTo>
                  <a:lnTo>
                    <a:pt x="149" y="540"/>
                  </a:lnTo>
                  <a:lnTo>
                    <a:pt x="249" y="689"/>
                  </a:lnTo>
                  <a:lnTo>
                    <a:pt x="398" y="1084"/>
                  </a:lnTo>
                  <a:lnTo>
                    <a:pt x="448" y="1134"/>
                  </a:lnTo>
                  <a:lnTo>
                    <a:pt x="647" y="1233"/>
                  </a:lnTo>
                  <a:lnTo>
                    <a:pt x="1046" y="1233"/>
                  </a:lnTo>
                  <a:lnTo>
                    <a:pt x="1196" y="1332"/>
                  </a:lnTo>
                  <a:lnTo>
                    <a:pt x="1445" y="1381"/>
                  </a:lnTo>
                  <a:lnTo>
                    <a:pt x="1545" y="1480"/>
                  </a:lnTo>
                  <a:lnTo>
                    <a:pt x="1744" y="1480"/>
                  </a:lnTo>
                  <a:lnTo>
                    <a:pt x="1720" y="8"/>
                  </a:lnTo>
                  <a:lnTo>
                    <a:pt x="1184" y="0"/>
                  </a:lnTo>
                  <a:lnTo>
                    <a:pt x="536" y="32"/>
                  </a:lnTo>
                  <a:lnTo>
                    <a:pt x="352" y="96"/>
                  </a:lnTo>
                  <a:lnTo>
                    <a:pt x="136" y="160"/>
                  </a:ln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3616" y="1948"/>
              <a:ext cx="190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3200" dirty="0">
                  <a:solidFill>
                    <a:srgbClr val="FF0000"/>
                  </a:solidFill>
                </a:rPr>
                <a:t>Failure Relative To Goal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8003" r="9166" b="9946"/>
          <a:stretch>
            <a:fillRect/>
          </a:stretch>
        </p:blipFill>
        <p:spPr>
          <a:xfrm>
            <a:off x="1524000" y="533401"/>
            <a:ext cx="9144000" cy="6035675"/>
          </a:xfrm>
          <a:noFill/>
        </p:spPr>
      </p:pic>
      <p:grpSp>
        <p:nvGrpSpPr>
          <p:cNvPr id="13316" name="Group 7"/>
          <p:cNvGrpSpPr>
            <a:grpSpLocks/>
          </p:cNvGrpSpPr>
          <p:nvPr/>
        </p:nvGrpSpPr>
        <p:grpSpPr bwMode="auto">
          <a:xfrm>
            <a:off x="3657600" y="609601"/>
            <a:ext cx="4140200" cy="4284663"/>
            <a:chOff x="1344" y="384"/>
            <a:chExt cx="2608" cy="2699"/>
          </a:xfrm>
        </p:grpSpPr>
        <p:sp>
          <p:nvSpPr>
            <p:cNvPr id="12296" name="Freeform 8"/>
            <p:cNvSpPr>
              <a:spLocks/>
            </p:cNvSpPr>
            <p:nvPr/>
          </p:nvSpPr>
          <p:spPr bwMode="auto">
            <a:xfrm>
              <a:off x="1344" y="528"/>
              <a:ext cx="2608" cy="2555"/>
            </a:xfrm>
            <a:custGeom>
              <a:avLst/>
              <a:gdLst/>
              <a:ahLst/>
              <a:cxnLst>
                <a:cxn ang="0">
                  <a:pos x="0" y="715"/>
                </a:cxn>
                <a:cxn ang="0">
                  <a:pos x="544" y="235"/>
                </a:cxn>
                <a:cxn ang="0">
                  <a:pos x="1408" y="2123"/>
                </a:cxn>
                <a:cxn ang="0">
                  <a:pos x="2608" y="2555"/>
                </a:cxn>
              </a:cxnLst>
              <a:rect l="0" t="0" r="r" b="b"/>
              <a:pathLst>
                <a:path w="2608" h="2555">
                  <a:moveTo>
                    <a:pt x="0" y="715"/>
                  </a:moveTo>
                  <a:cubicBezTo>
                    <a:pt x="91" y="635"/>
                    <a:pt x="309" y="0"/>
                    <a:pt x="544" y="235"/>
                  </a:cubicBezTo>
                  <a:cubicBezTo>
                    <a:pt x="779" y="470"/>
                    <a:pt x="1064" y="1736"/>
                    <a:pt x="1408" y="2123"/>
                  </a:cubicBezTo>
                  <a:cubicBezTo>
                    <a:pt x="1752" y="2510"/>
                    <a:pt x="2358" y="2465"/>
                    <a:pt x="2608" y="2555"/>
                  </a:cubicBezTo>
                </a:path>
              </a:pathLst>
            </a:cu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392" y="384"/>
              <a:ext cx="17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800" dirty="0">
                  <a:solidFill>
                    <a:srgbClr val="FF0000"/>
                  </a:solidFill>
                </a:rPr>
                <a:t>Counterfactual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35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8003" r="9166" b="9946"/>
          <a:stretch>
            <a:fillRect/>
          </a:stretch>
        </p:blipFill>
        <p:spPr>
          <a:xfrm>
            <a:off x="1524000" y="533401"/>
            <a:ext cx="9144000" cy="6035675"/>
          </a:xfrm>
          <a:noFill/>
        </p:spPr>
      </p:pic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3657600" y="609601"/>
            <a:ext cx="4140200" cy="4284663"/>
            <a:chOff x="1344" y="384"/>
            <a:chExt cx="2608" cy="2699"/>
          </a:xfrm>
        </p:grpSpPr>
        <p:sp>
          <p:nvSpPr>
            <p:cNvPr id="12296" name="Freeform 8"/>
            <p:cNvSpPr>
              <a:spLocks/>
            </p:cNvSpPr>
            <p:nvPr/>
          </p:nvSpPr>
          <p:spPr bwMode="auto">
            <a:xfrm>
              <a:off x="1344" y="528"/>
              <a:ext cx="2608" cy="2555"/>
            </a:xfrm>
            <a:custGeom>
              <a:avLst/>
              <a:gdLst/>
              <a:ahLst/>
              <a:cxnLst>
                <a:cxn ang="0">
                  <a:pos x="0" y="715"/>
                </a:cxn>
                <a:cxn ang="0">
                  <a:pos x="544" y="235"/>
                </a:cxn>
                <a:cxn ang="0">
                  <a:pos x="1408" y="2123"/>
                </a:cxn>
                <a:cxn ang="0">
                  <a:pos x="2608" y="2555"/>
                </a:cxn>
              </a:cxnLst>
              <a:rect l="0" t="0" r="r" b="b"/>
              <a:pathLst>
                <a:path w="2608" h="2555">
                  <a:moveTo>
                    <a:pt x="0" y="715"/>
                  </a:moveTo>
                  <a:cubicBezTo>
                    <a:pt x="91" y="635"/>
                    <a:pt x="309" y="0"/>
                    <a:pt x="544" y="235"/>
                  </a:cubicBezTo>
                  <a:cubicBezTo>
                    <a:pt x="779" y="470"/>
                    <a:pt x="1064" y="1736"/>
                    <a:pt x="1408" y="2123"/>
                  </a:cubicBezTo>
                  <a:cubicBezTo>
                    <a:pt x="1752" y="2510"/>
                    <a:pt x="2358" y="2465"/>
                    <a:pt x="2608" y="2555"/>
                  </a:cubicBezTo>
                </a:path>
              </a:pathLst>
            </a:cu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392" y="384"/>
              <a:ext cx="18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800" dirty="0">
                  <a:solidFill>
                    <a:srgbClr val="FF0000"/>
                  </a:solidFill>
                </a:rPr>
                <a:t>Counterfactual</a:t>
              </a:r>
            </a:p>
          </p:txBody>
        </p:sp>
      </p:grpSp>
      <p:grpSp>
        <p:nvGrpSpPr>
          <p:cNvPr id="14341" name="Group 13"/>
          <p:cNvGrpSpPr>
            <a:grpSpLocks/>
          </p:cNvGrpSpPr>
          <p:nvPr/>
        </p:nvGrpSpPr>
        <p:grpSpPr bwMode="auto">
          <a:xfrm>
            <a:off x="3733800" y="1943100"/>
            <a:ext cx="4711700" cy="2971800"/>
            <a:chOff x="1392" y="1224"/>
            <a:chExt cx="2968" cy="1872"/>
          </a:xfrm>
        </p:grpSpPr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2200" y="1224"/>
              <a:ext cx="2160" cy="187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192"/>
                </a:cxn>
                <a:cxn ang="0">
                  <a:pos x="192" y="144"/>
                </a:cxn>
                <a:cxn ang="0">
                  <a:pos x="288" y="96"/>
                </a:cxn>
                <a:cxn ang="0">
                  <a:pos x="384" y="0"/>
                </a:cxn>
                <a:cxn ang="0">
                  <a:pos x="528" y="144"/>
                </a:cxn>
                <a:cxn ang="0">
                  <a:pos x="624" y="672"/>
                </a:cxn>
                <a:cxn ang="0">
                  <a:pos x="720" y="912"/>
                </a:cxn>
                <a:cxn ang="0">
                  <a:pos x="864" y="1104"/>
                </a:cxn>
                <a:cxn ang="0">
                  <a:pos x="960" y="1440"/>
                </a:cxn>
                <a:cxn ang="0">
                  <a:pos x="1056" y="1536"/>
                </a:cxn>
                <a:cxn ang="0">
                  <a:pos x="1200" y="1584"/>
                </a:cxn>
                <a:cxn ang="0">
                  <a:pos x="1296" y="1632"/>
                </a:cxn>
                <a:cxn ang="0">
                  <a:pos x="1536" y="1632"/>
                </a:cxn>
                <a:cxn ang="0">
                  <a:pos x="1632" y="1632"/>
                </a:cxn>
                <a:cxn ang="0">
                  <a:pos x="1728" y="1680"/>
                </a:cxn>
                <a:cxn ang="0">
                  <a:pos x="1968" y="1776"/>
                </a:cxn>
                <a:cxn ang="0">
                  <a:pos x="2064" y="1824"/>
                </a:cxn>
                <a:cxn ang="0">
                  <a:pos x="2160" y="1872"/>
                </a:cxn>
                <a:cxn ang="0">
                  <a:pos x="1776" y="1872"/>
                </a:cxn>
                <a:cxn ang="0">
                  <a:pos x="1440" y="1776"/>
                </a:cxn>
                <a:cxn ang="0">
                  <a:pos x="1104" y="1728"/>
                </a:cxn>
                <a:cxn ang="0">
                  <a:pos x="864" y="1632"/>
                </a:cxn>
                <a:cxn ang="0">
                  <a:pos x="624" y="1488"/>
                </a:cxn>
                <a:cxn ang="0">
                  <a:pos x="528" y="1344"/>
                </a:cxn>
                <a:cxn ang="0">
                  <a:pos x="384" y="1104"/>
                </a:cxn>
                <a:cxn ang="0">
                  <a:pos x="288" y="912"/>
                </a:cxn>
                <a:cxn ang="0">
                  <a:pos x="0" y="192"/>
                </a:cxn>
              </a:cxnLst>
              <a:rect l="0" t="0" r="r" b="b"/>
              <a:pathLst>
                <a:path w="2160" h="1872">
                  <a:moveTo>
                    <a:pt x="0" y="192"/>
                  </a:moveTo>
                  <a:lnTo>
                    <a:pt x="48" y="192"/>
                  </a:lnTo>
                  <a:lnTo>
                    <a:pt x="192" y="144"/>
                  </a:lnTo>
                  <a:lnTo>
                    <a:pt x="288" y="96"/>
                  </a:lnTo>
                  <a:lnTo>
                    <a:pt x="384" y="0"/>
                  </a:lnTo>
                  <a:lnTo>
                    <a:pt x="528" y="144"/>
                  </a:lnTo>
                  <a:lnTo>
                    <a:pt x="624" y="672"/>
                  </a:lnTo>
                  <a:lnTo>
                    <a:pt x="720" y="912"/>
                  </a:lnTo>
                  <a:lnTo>
                    <a:pt x="864" y="1104"/>
                  </a:lnTo>
                  <a:lnTo>
                    <a:pt x="960" y="1440"/>
                  </a:lnTo>
                  <a:lnTo>
                    <a:pt x="1056" y="1536"/>
                  </a:lnTo>
                  <a:lnTo>
                    <a:pt x="1200" y="1584"/>
                  </a:lnTo>
                  <a:lnTo>
                    <a:pt x="1296" y="1632"/>
                  </a:lnTo>
                  <a:lnTo>
                    <a:pt x="1536" y="1632"/>
                  </a:lnTo>
                  <a:lnTo>
                    <a:pt x="1632" y="1632"/>
                  </a:lnTo>
                  <a:lnTo>
                    <a:pt x="1728" y="1680"/>
                  </a:lnTo>
                  <a:lnTo>
                    <a:pt x="1968" y="1776"/>
                  </a:lnTo>
                  <a:lnTo>
                    <a:pt x="2064" y="1824"/>
                  </a:lnTo>
                  <a:lnTo>
                    <a:pt x="2160" y="1872"/>
                  </a:lnTo>
                  <a:lnTo>
                    <a:pt x="1776" y="1872"/>
                  </a:lnTo>
                  <a:lnTo>
                    <a:pt x="1440" y="1776"/>
                  </a:lnTo>
                  <a:lnTo>
                    <a:pt x="1104" y="1728"/>
                  </a:lnTo>
                  <a:lnTo>
                    <a:pt x="864" y="1632"/>
                  </a:lnTo>
                  <a:lnTo>
                    <a:pt x="624" y="1488"/>
                  </a:lnTo>
                  <a:lnTo>
                    <a:pt x="528" y="1344"/>
                  </a:lnTo>
                  <a:lnTo>
                    <a:pt x="384" y="1104"/>
                  </a:lnTo>
                  <a:lnTo>
                    <a:pt x="288" y="91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24FC4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1392" y="2131"/>
              <a:ext cx="177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800" dirty="0">
                  <a:solidFill>
                    <a:srgbClr val="FF0000"/>
                  </a:solidFill>
                </a:rPr>
                <a:t>Success Relative To Counterfactual</a:t>
              </a:r>
            </a:p>
          </p:txBody>
        </p:sp>
      </p:grp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447800" y="1524001"/>
            <a:ext cx="2819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2000" dirty="0">
                <a:solidFill>
                  <a:srgbClr val="00B0F0"/>
                </a:solidFill>
              </a:rPr>
              <a:t>Catch LOWER than would have been otherwise, allowing population to recover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629400" y="2667001"/>
            <a:ext cx="3352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2000" dirty="0">
                <a:solidFill>
                  <a:srgbClr val="00B0F0"/>
                </a:solidFill>
              </a:rPr>
              <a:t>But higher population allows MORE catch for longer than would have been possible otherwise</a:t>
            </a:r>
          </a:p>
        </p:txBody>
      </p:sp>
      <p:sp>
        <p:nvSpPr>
          <p:cNvPr id="6" name="Freeform 5"/>
          <p:cNvSpPr/>
          <p:nvPr/>
        </p:nvSpPr>
        <p:spPr>
          <a:xfrm rot="232030">
            <a:off x="3810000" y="1133475"/>
            <a:ext cx="1104900" cy="1052244"/>
          </a:xfrm>
          <a:custGeom>
            <a:avLst/>
            <a:gdLst>
              <a:gd name="connsiteX0" fmla="*/ 13860 w 1203401"/>
              <a:gd name="connsiteY0" fmla="*/ 793668 h 974467"/>
              <a:gd name="connsiteX1" fmla="*/ 586737 w 1203401"/>
              <a:gd name="connsiteY1" fmla="*/ 453 h 974467"/>
              <a:gd name="connsiteX2" fmla="*/ 1192665 w 1203401"/>
              <a:gd name="connsiteY2" fmla="*/ 914853 h 974467"/>
              <a:gd name="connsiteX3" fmla="*/ 13860 w 1203401"/>
              <a:gd name="connsiteY3" fmla="*/ 793668 h 97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3401" h="974467">
                <a:moveTo>
                  <a:pt x="13860" y="793668"/>
                </a:moveTo>
                <a:cubicBezTo>
                  <a:pt x="-87128" y="641268"/>
                  <a:pt x="390270" y="-19745"/>
                  <a:pt x="586737" y="453"/>
                </a:cubicBezTo>
                <a:cubicBezTo>
                  <a:pt x="783205" y="20650"/>
                  <a:pt x="1282636" y="786323"/>
                  <a:pt x="1192665" y="914853"/>
                </a:cubicBezTo>
                <a:cubicBezTo>
                  <a:pt x="1102694" y="1043383"/>
                  <a:pt x="114848" y="946068"/>
                  <a:pt x="13860" y="793668"/>
                </a:cubicBezTo>
                <a:close/>
              </a:path>
            </a:pathLst>
          </a:custGeom>
          <a:solidFill>
            <a:srgbClr val="24FC4D"/>
          </a:solidFill>
          <a:ln>
            <a:solidFill>
              <a:srgbClr val="24FC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8003" r="9166" b="9946"/>
          <a:stretch>
            <a:fillRect/>
          </a:stretch>
        </p:blipFill>
        <p:spPr>
          <a:xfrm>
            <a:off x="1524000" y="533401"/>
            <a:ext cx="9144000" cy="6035675"/>
          </a:xfrm>
          <a:noFill/>
        </p:spPr>
      </p:pic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3657600" y="609601"/>
            <a:ext cx="4140200" cy="4284663"/>
            <a:chOff x="1344" y="384"/>
            <a:chExt cx="2608" cy="2699"/>
          </a:xfrm>
        </p:grpSpPr>
        <p:sp>
          <p:nvSpPr>
            <p:cNvPr id="12296" name="Freeform 8"/>
            <p:cNvSpPr>
              <a:spLocks/>
            </p:cNvSpPr>
            <p:nvPr/>
          </p:nvSpPr>
          <p:spPr bwMode="auto">
            <a:xfrm>
              <a:off x="1344" y="528"/>
              <a:ext cx="2608" cy="2555"/>
            </a:xfrm>
            <a:custGeom>
              <a:avLst/>
              <a:gdLst/>
              <a:ahLst/>
              <a:cxnLst>
                <a:cxn ang="0">
                  <a:pos x="0" y="715"/>
                </a:cxn>
                <a:cxn ang="0">
                  <a:pos x="544" y="235"/>
                </a:cxn>
                <a:cxn ang="0">
                  <a:pos x="1408" y="2123"/>
                </a:cxn>
                <a:cxn ang="0">
                  <a:pos x="2608" y="2555"/>
                </a:cxn>
              </a:cxnLst>
              <a:rect l="0" t="0" r="r" b="b"/>
              <a:pathLst>
                <a:path w="2608" h="2555">
                  <a:moveTo>
                    <a:pt x="0" y="715"/>
                  </a:moveTo>
                  <a:cubicBezTo>
                    <a:pt x="91" y="635"/>
                    <a:pt x="309" y="0"/>
                    <a:pt x="544" y="235"/>
                  </a:cubicBezTo>
                  <a:cubicBezTo>
                    <a:pt x="779" y="470"/>
                    <a:pt x="1064" y="1736"/>
                    <a:pt x="1408" y="2123"/>
                  </a:cubicBezTo>
                  <a:cubicBezTo>
                    <a:pt x="1752" y="2510"/>
                    <a:pt x="2358" y="2465"/>
                    <a:pt x="2608" y="2555"/>
                  </a:cubicBezTo>
                </a:path>
              </a:pathLst>
            </a:cu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392" y="384"/>
              <a:ext cx="17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800" dirty="0">
                  <a:solidFill>
                    <a:srgbClr val="FF0000"/>
                  </a:solidFill>
                </a:rPr>
                <a:t>Counterfactual</a:t>
              </a:r>
            </a:p>
          </p:txBody>
        </p:sp>
      </p:grpSp>
      <p:grpSp>
        <p:nvGrpSpPr>
          <p:cNvPr id="15365" name="Group 13"/>
          <p:cNvGrpSpPr>
            <a:grpSpLocks/>
          </p:cNvGrpSpPr>
          <p:nvPr/>
        </p:nvGrpSpPr>
        <p:grpSpPr bwMode="auto">
          <a:xfrm>
            <a:off x="3505200" y="1943100"/>
            <a:ext cx="4940300" cy="2971800"/>
            <a:chOff x="1248" y="1224"/>
            <a:chExt cx="3112" cy="1872"/>
          </a:xfrm>
        </p:grpSpPr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2200" y="1224"/>
              <a:ext cx="2160" cy="187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48" y="192"/>
                </a:cxn>
                <a:cxn ang="0">
                  <a:pos x="192" y="144"/>
                </a:cxn>
                <a:cxn ang="0">
                  <a:pos x="288" y="96"/>
                </a:cxn>
                <a:cxn ang="0">
                  <a:pos x="384" y="0"/>
                </a:cxn>
                <a:cxn ang="0">
                  <a:pos x="528" y="144"/>
                </a:cxn>
                <a:cxn ang="0">
                  <a:pos x="624" y="672"/>
                </a:cxn>
                <a:cxn ang="0">
                  <a:pos x="720" y="912"/>
                </a:cxn>
                <a:cxn ang="0">
                  <a:pos x="864" y="1104"/>
                </a:cxn>
                <a:cxn ang="0">
                  <a:pos x="960" y="1440"/>
                </a:cxn>
                <a:cxn ang="0">
                  <a:pos x="1056" y="1536"/>
                </a:cxn>
                <a:cxn ang="0">
                  <a:pos x="1200" y="1584"/>
                </a:cxn>
                <a:cxn ang="0">
                  <a:pos x="1296" y="1632"/>
                </a:cxn>
                <a:cxn ang="0">
                  <a:pos x="1536" y="1632"/>
                </a:cxn>
                <a:cxn ang="0">
                  <a:pos x="1632" y="1632"/>
                </a:cxn>
                <a:cxn ang="0">
                  <a:pos x="1728" y="1680"/>
                </a:cxn>
                <a:cxn ang="0">
                  <a:pos x="1968" y="1776"/>
                </a:cxn>
                <a:cxn ang="0">
                  <a:pos x="2064" y="1824"/>
                </a:cxn>
                <a:cxn ang="0">
                  <a:pos x="2160" y="1872"/>
                </a:cxn>
                <a:cxn ang="0">
                  <a:pos x="1776" y="1872"/>
                </a:cxn>
                <a:cxn ang="0">
                  <a:pos x="1440" y="1776"/>
                </a:cxn>
                <a:cxn ang="0">
                  <a:pos x="1104" y="1728"/>
                </a:cxn>
                <a:cxn ang="0">
                  <a:pos x="864" y="1632"/>
                </a:cxn>
                <a:cxn ang="0">
                  <a:pos x="624" y="1488"/>
                </a:cxn>
                <a:cxn ang="0">
                  <a:pos x="528" y="1344"/>
                </a:cxn>
                <a:cxn ang="0">
                  <a:pos x="384" y="1104"/>
                </a:cxn>
                <a:cxn ang="0">
                  <a:pos x="288" y="912"/>
                </a:cxn>
                <a:cxn ang="0">
                  <a:pos x="0" y="192"/>
                </a:cxn>
              </a:cxnLst>
              <a:rect l="0" t="0" r="r" b="b"/>
              <a:pathLst>
                <a:path w="2160" h="1872">
                  <a:moveTo>
                    <a:pt x="0" y="192"/>
                  </a:moveTo>
                  <a:lnTo>
                    <a:pt x="48" y="192"/>
                  </a:lnTo>
                  <a:lnTo>
                    <a:pt x="192" y="144"/>
                  </a:lnTo>
                  <a:lnTo>
                    <a:pt x="288" y="96"/>
                  </a:lnTo>
                  <a:lnTo>
                    <a:pt x="384" y="0"/>
                  </a:lnTo>
                  <a:lnTo>
                    <a:pt x="528" y="144"/>
                  </a:lnTo>
                  <a:lnTo>
                    <a:pt x="624" y="672"/>
                  </a:lnTo>
                  <a:lnTo>
                    <a:pt x="720" y="912"/>
                  </a:lnTo>
                  <a:lnTo>
                    <a:pt x="864" y="1104"/>
                  </a:lnTo>
                  <a:lnTo>
                    <a:pt x="960" y="1440"/>
                  </a:lnTo>
                  <a:lnTo>
                    <a:pt x="1056" y="1536"/>
                  </a:lnTo>
                  <a:lnTo>
                    <a:pt x="1200" y="1584"/>
                  </a:lnTo>
                  <a:lnTo>
                    <a:pt x="1296" y="1632"/>
                  </a:lnTo>
                  <a:lnTo>
                    <a:pt x="1536" y="1632"/>
                  </a:lnTo>
                  <a:lnTo>
                    <a:pt x="1632" y="1632"/>
                  </a:lnTo>
                  <a:lnTo>
                    <a:pt x="1728" y="1680"/>
                  </a:lnTo>
                  <a:lnTo>
                    <a:pt x="1968" y="1776"/>
                  </a:lnTo>
                  <a:lnTo>
                    <a:pt x="2064" y="1824"/>
                  </a:lnTo>
                  <a:lnTo>
                    <a:pt x="2160" y="1872"/>
                  </a:lnTo>
                  <a:lnTo>
                    <a:pt x="1776" y="1872"/>
                  </a:lnTo>
                  <a:lnTo>
                    <a:pt x="1440" y="1776"/>
                  </a:lnTo>
                  <a:lnTo>
                    <a:pt x="1104" y="1728"/>
                  </a:lnTo>
                  <a:lnTo>
                    <a:pt x="864" y="1632"/>
                  </a:lnTo>
                  <a:lnTo>
                    <a:pt x="624" y="1488"/>
                  </a:lnTo>
                  <a:lnTo>
                    <a:pt x="528" y="1344"/>
                  </a:lnTo>
                  <a:lnTo>
                    <a:pt x="384" y="1104"/>
                  </a:lnTo>
                  <a:lnTo>
                    <a:pt x="288" y="91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1248" y="2131"/>
              <a:ext cx="177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800" dirty="0">
                  <a:solidFill>
                    <a:srgbClr val="FF0000"/>
                  </a:solidFill>
                </a:rPr>
                <a:t>Success Relative To Counterfactual</a:t>
              </a:r>
            </a:p>
          </p:txBody>
        </p:sp>
      </p:grpSp>
      <p:grpSp>
        <p:nvGrpSpPr>
          <p:cNvPr id="15366" name="Group 16"/>
          <p:cNvGrpSpPr>
            <a:grpSpLocks/>
          </p:cNvGrpSpPr>
          <p:nvPr/>
        </p:nvGrpSpPr>
        <p:grpSpPr bwMode="auto">
          <a:xfrm>
            <a:off x="3657600" y="1843088"/>
            <a:ext cx="5054600" cy="1820862"/>
            <a:chOff x="1344" y="1161"/>
            <a:chExt cx="3184" cy="1147"/>
          </a:xfrm>
        </p:grpSpPr>
        <p:sp>
          <p:nvSpPr>
            <p:cNvPr id="12305" name="Freeform 17"/>
            <p:cNvSpPr>
              <a:spLocks/>
            </p:cNvSpPr>
            <p:nvPr/>
          </p:nvSpPr>
          <p:spPr bwMode="auto">
            <a:xfrm>
              <a:off x="1344" y="1248"/>
              <a:ext cx="3184" cy="10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2" y="992"/>
                </a:cxn>
                <a:cxn ang="0">
                  <a:pos x="1840" y="408"/>
                </a:cxn>
                <a:cxn ang="0">
                  <a:pos x="3184" y="336"/>
                </a:cxn>
              </a:cxnLst>
              <a:rect l="0" t="0" r="r" b="b"/>
              <a:pathLst>
                <a:path w="3184" h="1060">
                  <a:moveTo>
                    <a:pt x="0" y="0"/>
                  </a:moveTo>
                  <a:cubicBezTo>
                    <a:pt x="119" y="165"/>
                    <a:pt x="405" y="924"/>
                    <a:pt x="712" y="992"/>
                  </a:cubicBezTo>
                  <a:cubicBezTo>
                    <a:pt x="1019" y="1060"/>
                    <a:pt x="1428" y="517"/>
                    <a:pt x="1840" y="408"/>
                  </a:cubicBezTo>
                  <a:cubicBezTo>
                    <a:pt x="2252" y="299"/>
                    <a:pt x="2904" y="351"/>
                    <a:pt x="3184" y="336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6" name="Text Box 18"/>
            <p:cNvSpPr txBox="1">
              <a:spLocks noChangeArrowheads="1"/>
            </p:cNvSpPr>
            <p:nvPr/>
          </p:nvSpPr>
          <p:spPr bwMode="auto">
            <a:xfrm>
              <a:off x="3504" y="1161"/>
              <a:ext cx="72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3200" dirty="0">
                  <a:solidFill>
                    <a:srgbClr val="FF0000"/>
                  </a:solidFill>
                </a:rPr>
                <a:t>Goal</a:t>
              </a:r>
            </a:p>
          </p:txBody>
        </p:sp>
      </p:grpSp>
      <p:grpSp>
        <p:nvGrpSpPr>
          <p:cNvPr id="15367" name="Group 19"/>
          <p:cNvGrpSpPr>
            <a:grpSpLocks/>
          </p:cNvGrpSpPr>
          <p:nvPr/>
        </p:nvGrpSpPr>
        <p:grpSpPr bwMode="auto">
          <a:xfrm>
            <a:off x="6007100" y="2540000"/>
            <a:ext cx="4279900" cy="2349500"/>
            <a:chOff x="2824" y="1600"/>
            <a:chExt cx="2696" cy="1480"/>
          </a:xfrm>
        </p:grpSpPr>
        <p:sp>
          <p:nvSpPr>
            <p:cNvPr id="12308" name="Freeform 20"/>
            <p:cNvSpPr>
              <a:spLocks/>
            </p:cNvSpPr>
            <p:nvPr/>
          </p:nvSpPr>
          <p:spPr bwMode="auto">
            <a:xfrm>
              <a:off x="2824" y="1600"/>
              <a:ext cx="1744" cy="1480"/>
            </a:xfrm>
            <a:custGeom>
              <a:avLst/>
              <a:gdLst/>
              <a:ahLst/>
              <a:cxnLst>
                <a:cxn ang="0">
                  <a:pos x="136" y="160"/>
                </a:cxn>
                <a:cxn ang="0">
                  <a:pos x="72" y="208"/>
                </a:cxn>
                <a:cxn ang="0">
                  <a:pos x="0" y="248"/>
                </a:cxn>
                <a:cxn ang="0">
                  <a:pos x="49" y="343"/>
                </a:cxn>
                <a:cxn ang="0">
                  <a:pos x="149" y="540"/>
                </a:cxn>
                <a:cxn ang="0">
                  <a:pos x="249" y="689"/>
                </a:cxn>
                <a:cxn ang="0">
                  <a:pos x="398" y="1084"/>
                </a:cxn>
                <a:cxn ang="0">
                  <a:pos x="448" y="1134"/>
                </a:cxn>
                <a:cxn ang="0">
                  <a:pos x="647" y="1233"/>
                </a:cxn>
                <a:cxn ang="0">
                  <a:pos x="1046" y="1233"/>
                </a:cxn>
                <a:cxn ang="0">
                  <a:pos x="1196" y="1332"/>
                </a:cxn>
                <a:cxn ang="0">
                  <a:pos x="1445" y="1381"/>
                </a:cxn>
                <a:cxn ang="0">
                  <a:pos x="1545" y="1480"/>
                </a:cxn>
                <a:cxn ang="0">
                  <a:pos x="1744" y="1480"/>
                </a:cxn>
                <a:cxn ang="0">
                  <a:pos x="1720" y="8"/>
                </a:cxn>
                <a:cxn ang="0">
                  <a:pos x="1184" y="0"/>
                </a:cxn>
                <a:cxn ang="0">
                  <a:pos x="536" y="32"/>
                </a:cxn>
                <a:cxn ang="0">
                  <a:pos x="352" y="96"/>
                </a:cxn>
                <a:cxn ang="0">
                  <a:pos x="136" y="160"/>
                </a:cxn>
              </a:cxnLst>
              <a:rect l="0" t="0" r="r" b="b"/>
              <a:pathLst>
                <a:path w="1744" h="1480">
                  <a:moveTo>
                    <a:pt x="136" y="160"/>
                  </a:moveTo>
                  <a:lnTo>
                    <a:pt x="72" y="208"/>
                  </a:lnTo>
                  <a:lnTo>
                    <a:pt x="0" y="248"/>
                  </a:lnTo>
                  <a:lnTo>
                    <a:pt x="49" y="343"/>
                  </a:lnTo>
                  <a:lnTo>
                    <a:pt x="149" y="540"/>
                  </a:lnTo>
                  <a:lnTo>
                    <a:pt x="249" y="689"/>
                  </a:lnTo>
                  <a:lnTo>
                    <a:pt x="398" y="1084"/>
                  </a:lnTo>
                  <a:lnTo>
                    <a:pt x="448" y="1134"/>
                  </a:lnTo>
                  <a:lnTo>
                    <a:pt x="647" y="1233"/>
                  </a:lnTo>
                  <a:lnTo>
                    <a:pt x="1046" y="1233"/>
                  </a:lnTo>
                  <a:lnTo>
                    <a:pt x="1196" y="1332"/>
                  </a:lnTo>
                  <a:lnTo>
                    <a:pt x="1445" y="1381"/>
                  </a:lnTo>
                  <a:lnTo>
                    <a:pt x="1545" y="1480"/>
                  </a:lnTo>
                  <a:lnTo>
                    <a:pt x="1744" y="1480"/>
                  </a:lnTo>
                  <a:lnTo>
                    <a:pt x="1720" y="8"/>
                  </a:lnTo>
                  <a:lnTo>
                    <a:pt x="1184" y="0"/>
                  </a:lnTo>
                  <a:lnTo>
                    <a:pt x="536" y="32"/>
                  </a:lnTo>
                  <a:lnTo>
                    <a:pt x="352" y="96"/>
                  </a:lnTo>
                  <a:lnTo>
                    <a:pt x="136" y="160"/>
                  </a:ln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3616" y="1948"/>
              <a:ext cx="190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800" dirty="0">
                  <a:solidFill>
                    <a:srgbClr val="FF0000"/>
                  </a:solidFill>
                </a:rPr>
                <a:t>Failure Relative To Goal</a:t>
              </a:r>
            </a:p>
          </p:txBody>
        </p:sp>
      </p:grp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Both a success and a failure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" name="Freeform 15"/>
          <p:cNvSpPr/>
          <p:nvPr/>
        </p:nvSpPr>
        <p:spPr>
          <a:xfrm rot="232030">
            <a:off x="3810000" y="1133475"/>
            <a:ext cx="1104900" cy="1052244"/>
          </a:xfrm>
          <a:custGeom>
            <a:avLst/>
            <a:gdLst>
              <a:gd name="connsiteX0" fmla="*/ 13860 w 1203401"/>
              <a:gd name="connsiteY0" fmla="*/ 793668 h 974467"/>
              <a:gd name="connsiteX1" fmla="*/ 586737 w 1203401"/>
              <a:gd name="connsiteY1" fmla="*/ 453 h 974467"/>
              <a:gd name="connsiteX2" fmla="*/ 1192665 w 1203401"/>
              <a:gd name="connsiteY2" fmla="*/ 914853 h 974467"/>
              <a:gd name="connsiteX3" fmla="*/ 13860 w 1203401"/>
              <a:gd name="connsiteY3" fmla="*/ 793668 h 974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3401" h="974467">
                <a:moveTo>
                  <a:pt x="13860" y="793668"/>
                </a:moveTo>
                <a:cubicBezTo>
                  <a:pt x="-87128" y="641268"/>
                  <a:pt x="390270" y="-19745"/>
                  <a:pt x="586737" y="453"/>
                </a:cubicBezTo>
                <a:cubicBezTo>
                  <a:pt x="783205" y="20650"/>
                  <a:pt x="1282636" y="786323"/>
                  <a:pt x="1192665" y="914853"/>
                </a:cubicBezTo>
                <a:cubicBezTo>
                  <a:pt x="1102694" y="1043383"/>
                  <a:pt x="114848" y="946068"/>
                  <a:pt x="13860" y="793668"/>
                </a:cubicBezTo>
                <a:close/>
              </a:path>
            </a:pathLst>
          </a:custGeom>
          <a:solidFill>
            <a:srgbClr val="24FC4D"/>
          </a:solidFill>
          <a:ln>
            <a:solidFill>
              <a:srgbClr val="24FC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8003" r="9166" b="9946"/>
          <a:stretch>
            <a:fillRect/>
          </a:stretch>
        </p:blipFill>
        <p:spPr>
          <a:xfrm>
            <a:off x="1524000" y="533401"/>
            <a:ext cx="9144000" cy="6035675"/>
          </a:xfrm>
          <a:noFill/>
        </p:spPr>
      </p:pic>
      <p:sp>
        <p:nvSpPr>
          <p:cNvPr id="16" name="TextBox 15"/>
          <p:cNvSpPr txBox="1"/>
          <p:nvPr/>
        </p:nvSpPr>
        <p:spPr>
          <a:xfrm>
            <a:off x="6019800" y="635358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0000"/>
                </a:solidFill>
              </a:rPr>
              <a:t>Catch may cause Quota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Rather than Vice Versa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Implies NO effect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5791200" y="2209800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019800" y="3046412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3477854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553200" y="4265612"/>
            <a:ext cx="22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Effectiveness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Institutions/regimes/treaties can always be evaluated against TWO definitions of success</a:t>
            </a:r>
          </a:p>
          <a:p>
            <a:pPr lvl="1"/>
            <a:r>
              <a:rPr lang="en-US" smtClean="0"/>
              <a:t>#1: “Was goal achieved?” Or “How close did institution come to achieving its goal?”</a:t>
            </a:r>
          </a:p>
          <a:p>
            <a:pPr lvl="2"/>
            <a:r>
              <a:rPr lang="en-US" smtClean="0"/>
              <a:t>Compare actual behavior to goal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#2: “Did institution cause behaviors or outcomes different than would have occurred otherwise?”  </a:t>
            </a:r>
          </a:p>
          <a:p>
            <a:pPr lvl="2"/>
            <a:r>
              <a:rPr lang="en-US" smtClean="0"/>
              <a:t>Compare actual behavior to counterfactual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Effectiveness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Institutions/regimes/treaties can always be evaluated against TWO definitions of success</a:t>
            </a:r>
          </a:p>
          <a:p>
            <a:pPr lvl="1"/>
            <a:r>
              <a:rPr lang="en-US" smtClean="0"/>
              <a:t>#1: “Was goal achieved?” Or “How close did institution come to achieving its goal?”</a:t>
            </a:r>
          </a:p>
          <a:p>
            <a:pPr lvl="2"/>
            <a:r>
              <a:rPr lang="en-US" smtClean="0"/>
              <a:t>Compare actual behavior to goal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#2: “Did institution cause behaviors or outcomes different than would have occurred otherwise?”  </a:t>
            </a:r>
          </a:p>
          <a:p>
            <a:pPr lvl="2"/>
            <a:r>
              <a:rPr lang="en-US" smtClean="0"/>
              <a:t>Compare actual behavior to counterfactual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Make Up Counterfactuals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2705536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With your host</a:t>
            </a:r>
          </a:p>
          <a:p>
            <a:pPr algn="ctr"/>
            <a:r>
              <a:rPr lang="en-US" sz="3200" dirty="0" smtClean="0"/>
              <a:t>Ronald Mitchell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01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Montreal Protocol and Ozone Depleting Substances</a:t>
            </a:r>
            <a:endParaRPr lang="en-US" dirty="0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18564"/>
              </p:ext>
            </p:extLst>
          </p:nvPr>
        </p:nvGraphicFramePr>
        <p:xfrm>
          <a:off x="2286000" y="1752600"/>
          <a:ext cx="6553200" cy="4910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Image" r:id="rId3" imgW="5957317" imgH="4463415" progId="">
                  <p:embed/>
                </p:oleObj>
              </mc:Choice>
              <mc:Fallback>
                <p:oleObj name="Image" r:id="rId3" imgW="5957317" imgH="4463415" progId="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6553200" cy="4910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94570main_ozone_holes_m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B0B0B"/>
              </a:clrFrom>
              <a:clrTo>
                <a:srgbClr val="0B0B0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5849" y="3276600"/>
            <a:ext cx="623350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667000" y="4900136"/>
            <a:ext cx="2895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FFE089"/>
                </a:solidFill>
              </a:rPr>
              <a:t>Growth of the Antarctic ozone hole over 20 years, as observed by the satellite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715000" y="4900136"/>
            <a:ext cx="2743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FFFF"/>
                </a:solidFill>
                <a:cs typeface="Arial" pitchFamily="34" charset="0"/>
              </a:rPr>
              <a:t>Darkest blue areas represent regions of maximum ozone depletion.</a:t>
            </a:r>
            <a:r>
              <a:rPr lang="en-US" sz="1400" dirty="0">
                <a:solidFill>
                  <a:srgbClr val="00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13889"/>
          <a:stretch/>
        </p:blipFill>
        <p:spPr>
          <a:xfrm>
            <a:off x="1600200" y="1752600"/>
            <a:ext cx="8320036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13889"/>
          <a:stretch/>
        </p:blipFill>
        <p:spPr>
          <a:xfrm>
            <a:off x="1600200" y="1752600"/>
            <a:ext cx="8320036" cy="4724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19800" y="56394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0000"/>
                </a:solidFill>
              </a:rPr>
              <a:t>Counterfactual Based on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Member’s </a:t>
            </a:r>
            <a:r>
              <a:rPr lang="en-US" sz="3200" i="1" dirty="0">
                <a:solidFill>
                  <a:srgbClr val="FF0000"/>
                </a:solidFill>
              </a:rPr>
              <a:t>Prior</a:t>
            </a:r>
            <a:r>
              <a:rPr lang="en-US" sz="3200" dirty="0">
                <a:solidFill>
                  <a:srgbClr val="FF0000"/>
                </a:solidFill>
              </a:rPr>
              <a:t> Behavior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Implies Effect</a:t>
            </a:r>
          </a:p>
        </p:txBody>
      </p:sp>
    </p:spTree>
    <p:extLst>
      <p:ext uri="{BB962C8B-B14F-4D97-AF65-F5344CB8AC3E}">
        <p14:creationId xmlns:p14="http://schemas.microsoft.com/office/powerpoint/2010/main" val="10930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13889"/>
          <a:stretch/>
        </p:blipFill>
        <p:spPr>
          <a:xfrm>
            <a:off x="1600200" y="1752600"/>
            <a:ext cx="8320036" cy="4724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19800" y="56394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0000"/>
                </a:solidFill>
              </a:rPr>
              <a:t>Counterfactual Based on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NON-Member’s </a:t>
            </a:r>
            <a:r>
              <a:rPr lang="en-US" sz="3200" i="1" dirty="0" smtClean="0">
                <a:solidFill>
                  <a:srgbClr val="FF0000"/>
                </a:solidFill>
              </a:rPr>
              <a:t>Post-Treaty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Behavior Implies Treaty Effect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12500"/>
          <a:stretch/>
        </p:blipFill>
        <p:spPr>
          <a:xfrm>
            <a:off x="1600200" y="1752600"/>
            <a:ext cx="8320036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56394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0000"/>
                </a:solidFill>
              </a:rPr>
              <a:t>Counterfactual Based on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NON-Member’s </a:t>
            </a:r>
            <a:r>
              <a:rPr lang="en-US" sz="3200" i="1" dirty="0" smtClean="0">
                <a:solidFill>
                  <a:srgbClr val="FF0000"/>
                </a:solidFill>
              </a:rPr>
              <a:t>Post-Treaty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Behavior Implies Treaty Effect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5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23242372"/>
              </p:ext>
            </p:extLst>
          </p:nvPr>
        </p:nvGraphicFramePr>
        <p:xfrm>
          <a:off x="1676400" y="838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19800" y="635358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0000"/>
                </a:solidFill>
              </a:rPr>
              <a:t>BUT Behavior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Relative to Goal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Implies NO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1344</TotalTime>
  <Words>308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Flow</vt:lpstr>
      <vt:lpstr>Image</vt:lpstr>
      <vt:lpstr>Overview</vt:lpstr>
      <vt:lpstr>Evaluating Effectiveness</vt:lpstr>
      <vt:lpstr>Let’s Make Up Counterfactuals</vt:lpstr>
      <vt:lpstr>Montreal Protocol and Ozone Depleting Substances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Whaling and the IWC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Both a success and a failure </vt:lpstr>
      <vt:lpstr>PowerPoint Presentation</vt:lpstr>
      <vt:lpstr>Evaluating Effectiveness</vt:lpstr>
    </vt:vector>
  </TitlesOfParts>
  <Company>University of Oregon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the study</dc:title>
  <dc:creator>RBM</dc:creator>
  <cp:lastModifiedBy>Ronald Mitchell</cp:lastModifiedBy>
  <cp:revision>206</cp:revision>
  <cp:lastPrinted>2001-10-26T00:10:22Z</cp:lastPrinted>
  <dcterms:created xsi:type="dcterms:W3CDTF">2001-10-25T18:39:28Z</dcterms:created>
  <dcterms:modified xsi:type="dcterms:W3CDTF">2019-11-07T16:22:39Z</dcterms:modified>
</cp:coreProperties>
</file>