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93" r:id="rId2"/>
    <p:sldId id="294" r:id="rId3"/>
    <p:sldId id="295" r:id="rId4"/>
    <p:sldId id="296" r:id="rId5"/>
    <p:sldId id="297" r:id="rId6"/>
    <p:sldId id="298" r:id="rId7"/>
    <p:sldId id="290" r:id="rId8"/>
    <p:sldId id="280" r:id="rId9"/>
    <p:sldId id="278" r:id="rId10"/>
    <p:sldId id="289" r:id="rId11"/>
    <p:sldId id="277" r:id="rId12"/>
    <p:sldId id="288" r:id="rId13"/>
    <p:sldId id="283" r:id="rId14"/>
    <p:sldId id="279" r:id="rId15"/>
    <p:sldId id="301" r:id="rId16"/>
    <p:sldId id="300" r:id="rId17"/>
    <p:sldId id="284" r:id="rId18"/>
    <p:sldId id="282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2" y="273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D848A6-6A78-4D6C-8AC1-101D0E711E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4887D-17B4-4AD9-858D-982D62A6AA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99E72-F475-4B8A-A1D1-2A60488B0A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65179-79B2-43D0-968B-68A45CEE5F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CE77D-E25F-40C5-A03E-8D78AA28DB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6782-0BC4-4AD4-B6E9-AA38A738A2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F08E5-20AB-47DF-85C1-B4EC5F89E3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52FF9-3991-489F-B1B7-4F613C7594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810D8-B3C0-499C-8FDD-3632E81CE39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C829F-90E9-4F01-8B92-C1DAACC722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16BCCF4F-BB64-4C39-9C7A-74E5265874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B1CAF6-BBA4-46B5-A933-0ACAEA591D8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seia.org/solar-industry-research-data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Writing an ANALYTIC paper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QUICK REVIEW BEFORE ITS DUE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7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0"/>
            <a:ext cx="8763000" cy="685800"/>
          </a:xfrm>
          <a:noFill/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dirty="0" smtClean="0"/>
              <a:t>Trade may be the cause of environmental harm</a:t>
            </a:r>
            <a:endParaRPr lang="en-US" dirty="0"/>
          </a:p>
        </p:txBody>
      </p:sp>
      <p:pic>
        <p:nvPicPr>
          <p:cNvPr id="9222" name="Picture 6" descr="06jan19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00200"/>
            <a:ext cx="4622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8119" name="Picture 7" descr="15nov199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600200"/>
            <a:ext cx="4622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6781800" y="1371601"/>
            <a:ext cx="36576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From 1987 to 1999, shrimp farms expanded to cover Honduras shoreline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Honduras is second largest exporter of shrimp from Latin America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Damage would be less if no int’l trade in shrimp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BUT effects of trade on environment are particularly complex</a:t>
            </a:r>
          </a:p>
        </p:txBody>
      </p:sp>
    </p:spTree>
    <p:extLst>
      <p:ext uri="{BB962C8B-B14F-4D97-AF65-F5344CB8AC3E}">
        <p14:creationId xmlns:p14="http://schemas.microsoft.com/office/powerpoint/2010/main" val="57033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8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Free Trade and the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is the relationship between these?</a:t>
            </a:r>
          </a:p>
          <a:p>
            <a:r>
              <a:rPr lang="en-US" smtClean="0"/>
              <a:t>Frequent argument: free trade harms the environment </a:t>
            </a:r>
          </a:p>
          <a:p>
            <a:pPr lvl="1"/>
            <a:r>
              <a:rPr lang="en-US" smtClean="0"/>
              <a:t>"Since trade pollutes the earth, it is essential that it be kept to the minimum" (Batra in Esty, 1994, 62). </a:t>
            </a:r>
          </a:p>
          <a:p>
            <a:pPr lvl="1"/>
            <a:r>
              <a:rPr lang="en-US" smtClean="0"/>
              <a:t>Research question: how could we check this out?</a:t>
            </a:r>
          </a:p>
          <a:p>
            <a:pPr lvl="1"/>
            <a:r>
              <a:rPr lang="en-US" smtClean="0"/>
              <a:t>What cases might we use?</a:t>
            </a:r>
          </a:p>
          <a:p>
            <a:r>
              <a:rPr lang="en-US" smtClean="0"/>
              <a:t>Discussion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Free trade: computers and your morning coffee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847000"/>
              </p:ext>
            </p:extLst>
          </p:nvPr>
        </p:nvGraphicFramePr>
        <p:xfrm>
          <a:off x="1981200" y="1935163"/>
          <a:ext cx="8229600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>
                  <a:extLst>
                    <a:ext uri="{9D8B030D-6E8A-4147-A177-3AD203B41FA5}">
                      <a16:colId xmlns:a16="http://schemas.microsoft.com/office/drawing/2014/main" val="1252996163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366593367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26074372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United</a:t>
                      </a:r>
                      <a:r>
                        <a:rPr lang="en-US" baseline="0" dirty="0" smtClean="0"/>
                        <a:t> States</a:t>
                      </a:r>
                    </a:p>
                    <a:p>
                      <a:pPr algn="ctr"/>
                      <a:r>
                        <a:rPr lang="en-US" baseline="0" dirty="0" smtClean="0"/>
                        <a:t>(cheap computers &amp; milk)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Brazil</a:t>
                      </a:r>
                    </a:p>
                    <a:p>
                      <a:pPr algn="ctr"/>
                      <a:r>
                        <a:rPr lang="en-US" dirty="0" smtClean="0"/>
                        <a:t>(cheap</a:t>
                      </a:r>
                      <a:r>
                        <a:rPr lang="en-US" baseline="0" dirty="0" smtClean="0"/>
                        <a:t> coffee &amp; sugar)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9381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Consumers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</a:t>
                      </a:r>
                      <a:r>
                        <a:rPr lang="en-US" baseline="0" dirty="0" smtClean="0"/>
                        <a:t> different stuff (coffee)</a:t>
                      </a:r>
                    </a:p>
                    <a:p>
                      <a:r>
                        <a:rPr lang="en-US" baseline="0" dirty="0" smtClean="0"/>
                        <a:t>     prices (coffee &amp; sugar)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different stuff (computers)</a:t>
                      </a:r>
                    </a:p>
                    <a:p>
                      <a:r>
                        <a:rPr lang="en-US" dirty="0" smtClean="0"/>
                        <a:t>     prices (computers)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67262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Competitive</a:t>
                      </a:r>
                      <a:r>
                        <a:rPr lang="en-US" baseline="0" dirty="0" smtClean="0"/>
                        <a:t> sector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</a:t>
                      </a:r>
                      <a:r>
                        <a:rPr lang="en-US" baseline="0" dirty="0" smtClean="0"/>
                        <a:t> jobs     </a:t>
                      </a:r>
                    </a:p>
                    <a:p>
                      <a:r>
                        <a:rPr lang="en-US" baseline="0" dirty="0" smtClean="0"/>
                        <a:t>Computer wages </a:t>
                      </a:r>
                    </a:p>
                    <a:p>
                      <a:r>
                        <a:rPr lang="en-US" baseline="0" dirty="0" smtClean="0"/>
                        <a:t>Milk jobs unaffected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Coffee</a:t>
                      </a:r>
                      <a:r>
                        <a:rPr lang="en-US" baseline="0" dirty="0" smtClean="0"/>
                        <a:t> / sugar jobs</a:t>
                      </a:r>
                    </a:p>
                    <a:p>
                      <a:r>
                        <a:rPr lang="en-US" dirty="0" smtClean="0"/>
                        <a:t>Coffee</a:t>
                      </a:r>
                      <a:r>
                        <a:rPr lang="en-US" baseline="0" dirty="0" smtClean="0"/>
                        <a:t> / sugar wages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Milk jobs unaffected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683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Non-competitive sector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Sugar </a:t>
                      </a:r>
                      <a:r>
                        <a:rPr lang="en-US" baseline="0" dirty="0" smtClean="0"/>
                        <a:t>jobs &amp; wages       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 </a:t>
                      </a:r>
                      <a:r>
                        <a:rPr lang="en-US" baseline="0" dirty="0" smtClean="0"/>
                        <a:t>jobs &amp; wages       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93276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Mono-cropping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Reduced in sugar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Increased in coffee &amp;</a:t>
                      </a:r>
                      <a:r>
                        <a:rPr lang="en-US" baseline="0" dirty="0" smtClean="0"/>
                        <a:t> sugar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9580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Resource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Computers</a:t>
                      </a:r>
                      <a:r>
                        <a:rPr lang="en-US" baseline="0" dirty="0" smtClean="0"/>
                        <a:t>: l</a:t>
                      </a:r>
                      <a:r>
                        <a:rPr lang="en-US" dirty="0" smtClean="0"/>
                        <a:t>ess per unit;</a:t>
                      </a:r>
                      <a:r>
                        <a:rPr lang="en-US" baseline="0" dirty="0" smtClean="0"/>
                        <a:t> more total units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Sugar/coffee:</a:t>
                      </a:r>
                      <a:r>
                        <a:rPr lang="en-US" baseline="0" dirty="0" smtClean="0"/>
                        <a:t> l</a:t>
                      </a:r>
                      <a:r>
                        <a:rPr lang="en-US" dirty="0" smtClean="0"/>
                        <a:t>ess per unit;</a:t>
                      </a:r>
                      <a:r>
                        <a:rPr lang="en-US" baseline="0" dirty="0" smtClean="0"/>
                        <a:t> more total units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1469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Environmental policies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Driven</a:t>
                      </a:r>
                      <a:r>
                        <a:rPr lang="en-US" baseline="0" dirty="0" smtClean="0"/>
                        <a:t> by domestic politics in North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Influenced</a:t>
                      </a:r>
                      <a:r>
                        <a:rPr lang="en-US" baseline="0" dirty="0" smtClean="0"/>
                        <a:t> by economic factors in South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3015401"/>
                  </a:ext>
                </a:extLst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V="1">
            <a:off x="5626768" y="3264568"/>
            <a:ext cx="0" cy="3048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5791200" y="3505200"/>
            <a:ext cx="0" cy="3048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9119936" y="3264568"/>
            <a:ext cx="0" cy="3048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9284368" y="3505200"/>
            <a:ext cx="0" cy="3048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4114800" y="2590800"/>
            <a:ext cx="0" cy="3048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4114800" y="2907632"/>
            <a:ext cx="0" cy="3048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7162800" y="2590800"/>
            <a:ext cx="0" cy="3048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7162800" y="2907632"/>
            <a:ext cx="0" cy="30480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879432" y="4303299"/>
            <a:ext cx="3048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9436768" y="4303299"/>
            <a:ext cx="304800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061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Free Trade and the Environment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 of different causal pathways by which trade influences environmental quality</a:t>
            </a:r>
          </a:p>
          <a:p>
            <a:r>
              <a:rPr lang="en-US" dirty="0" smtClean="0"/>
              <a:t>Some are positive, some are negative</a:t>
            </a:r>
          </a:p>
          <a:p>
            <a:r>
              <a:rPr lang="en-US" dirty="0" smtClean="0"/>
              <a:t>We can only determine the size of each effect empirically, not theoretically.</a:t>
            </a:r>
          </a:p>
          <a:p>
            <a:r>
              <a:rPr lang="en-US" dirty="0" smtClean="0"/>
              <a:t>So, whether NET effect of free trade on the environment is positive or negatives </a:t>
            </a:r>
            <a:r>
              <a:rPr lang="en-US" dirty="0"/>
              <a:t>depends on the size </a:t>
            </a:r>
            <a:r>
              <a:rPr lang="en-US" dirty="0" smtClean="0"/>
              <a:t>and sum of 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40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Free Trade and the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Technique effects: competition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/>
              <a:t>more efficient resource use</a:t>
            </a:r>
          </a:p>
          <a:p>
            <a:r>
              <a:rPr lang="en-US" dirty="0" smtClean="0"/>
              <a:t>Scale effects: lower costs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/>
              <a:t>more resource use</a:t>
            </a:r>
          </a:p>
          <a:p>
            <a:r>
              <a:rPr lang="en-US" dirty="0" smtClean="0"/>
              <a:t>Income effects: more wealth </a:t>
            </a:r>
            <a:r>
              <a:rPr lang="en-US" dirty="0" smtClean="0">
                <a:sym typeface="Wingdings" pitchFamily="2" charset="2"/>
              </a:rPr>
              <a:t> demand cleaner </a:t>
            </a:r>
            <a:r>
              <a:rPr lang="en-US" dirty="0" err="1" smtClean="0">
                <a:sym typeface="Wingdings" pitchFamily="2" charset="2"/>
              </a:rPr>
              <a:t>envt</a:t>
            </a:r>
            <a:endParaRPr lang="en-US" dirty="0" smtClean="0"/>
          </a:p>
          <a:p>
            <a:r>
              <a:rPr lang="en-US" dirty="0" smtClean="0"/>
              <a:t>Composition effects: change in preferences</a:t>
            </a:r>
          </a:p>
          <a:p>
            <a:r>
              <a:rPr lang="en-US" dirty="0" smtClean="0"/>
              <a:t>Increased taxes</a:t>
            </a:r>
          </a:p>
          <a:p>
            <a:r>
              <a:rPr lang="en-US" dirty="0" smtClean="0"/>
              <a:t>Externalities uncorrected</a:t>
            </a:r>
          </a:p>
          <a:p>
            <a:r>
              <a:rPr lang="en-US" dirty="0" smtClean="0"/>
              <a:t>Environmental standards up/down/both</a:t>
            </a:r>
          </a:p>
          <a:p>
            <a:r>
              <a:rPr lang="en-US" dirty="0" smtClean="0"/>
              <a:t>Growth generally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28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 of US imposing tariffs on Solar Panels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 </a:t>
            </a:r>
            <a:r>
              <a:rPr lang="en-US" dirty="0"/>
              <a:t>prices of solar panels in the US</a:t>
            </a:r>
          </a:p>
          <a:p>
            <a:r>
              <a:rPr lang="en-US" dirty="0" smtClean="0"/>
              <a:t>On </a:t>
            </a:r>
            <a:r>
              <a:rPr lang="en-US" dirty="0"/>
              <a:t>number of people who install solar panels on their houses in the US</a:t>
            </a:r>
          </a:p>
          <a:p>
            <a:r>
              <a:rPr lang="en-US" dirty="0" smtClean="0"/>
              <a:t>On </a:t>
            </a:r>
            <a:r>
              <a:rPr lang="en-US" dirty="0"/>
              <a:t>jobs in solar panel </a:t>
            </a:r>
            <a:r>
              <a:rPr lang="en-US" i="1" dirty="0"/>
              <a:t>manufacturing</a:t>
            </a:r>
            <a:r>
              <a:rPr lang="en-US" dirty="0"/>
              <a:t> in the </a:t>
            </a:r>
            <a:r>
              <a:rPr lang="en-US" dirty="0" smtClean="0"/>
              <a:t>US // in China</a:t>
            </a:r>
            <a:endParaRPr lang="en-US" dirty="0"/>
          </a:p>
          <a:p>
            <a:r>
              <a:rPr lang="en-US" dirty="0" smtClean="0"/>
              <a:t>On </a:t>
            </a:r>
            <a:r>
              <a:rPr lang="en-US" dirty="0"/>
              <a:t>jobs in solar panel </a:t>
            </a:r>
            <a:r>
              <a:rPr lang="en-US" i="1" dirty="0"/>
              <a:t>installation on homes </a:t>
            </a:r>
            <a:r>
              <a:rPr lang="en-US" dirty="0"/>
              <a:t>in the </a:t>
            </a:r>
            <a:r>
              <a:rPr lang="en-US" dirty="0" smtClean="0"/>
              <a:t>US</a:t>
            </a:r>
          </a:p>
          <a:p>
            <a:r>
              <a:rPr lang="en-US" dirty="0" smtClean="0"/>
              <a:t>Other impacts</a:t>
            </a:r>
          </a:p>
          <a:p>
            <a:r>
              <a:rPr lang="en-US" dirty="0" smtClean="0"/>
              <a:t>What do we EXPECT? Need to do this first, based on theory!!</a:t>
            </a:r>
          </a:p>
          <a:p>
            <a:r>
              <a:rPr lang="en-US" dirty="0" smtClean="0"/>
              <a:t>To understand impacts, we need to know when they were imposed</a:t>
            </a:r>
          </a:p>
          <a:p>
            <a:pPr lvl="1"/>
            <a:r>
              <a:rPr lang="en-US" dirty="0" smtClean="0"/>
              <a:t>2012: International </a:t>
            </a:r>
            <a:r>
              <a:rPr lang="en-US" dirty="0"/>
              <a:t>Trade Commission (ITC) </a:t>
            </a:r>
            <a:r>
              <a:rPr lang="en-US" dirty="0" smtClean="0"/>
              <a:t>tariff on Chinese solar </a:t>
            </a:r>
            <a:r>
              <a:rPr lang="en-US" dirty="0"/>
              <a:t>cells </a:t>
            </a:r>
            <a:endParaRPr lang="en-US" dirty="0" smtClean="0"/>
          </a:p>
          <a:p>
            <a:pPr lvl="1"/>
            <a:r>
              <a:rPr lang="en-US" dirty="0" smtClean="0"/>
              <a:t>2015: ITC tariff on </a:t>
            </a:r>
            <a:r>
              <a:rPr lang="en-US" dirty="0"/>
              <a:t>solar cells imported from </a:t>
            </a:r>
            <a:r>
              <a:rPr lang="en-US" dirty="0" smtClean="0"/>
              <a:t>Taiwan</a:t>
            </a:r>
          </a:p>
          <a:p>
            <a:pPr lvl="1"/>
            <a:r>
              <a:rPr lang="en-US" dirty="0" smtClean="0"/>
              <a:t>2018:  30% and declining 5% per year, ending after 4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7128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hlinkClick r:id="rId2"/>
          </p:cNvPr>
          <p:cNvPicPr>
            <a:picLocks noChangeAspect="1"/>
          </p:cNvPicPr>
          <p:nvPr/>
        </p:nvPicPr>
        <p:blipFill rotWithShape="1">
          <a:blip r:embed="rId3"/>
          <a:srcRect l="16476" t="22381" r="16476" b="45715"/>
          <a:stretch/>
        </p:blipFill>
        <p:spPr>
          <a:xfrm>
            <a:off x="3886200" y="304800"/>
            <a:ext cx="8240215" cy="6273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 rot="20910814">
            <a:off x="7505784" y="4974242"/>
            <a:ext cx="4572000" cy="1148713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364948" y="6051421"/>
            <a:ext cx="990600" cy="45720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3629" y="3118534"/>
            <a:ext cx="434702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800" dirty="0"/>
              <a:t>“In 2017 and 2018, solar employment declined by some 18,000 jobs.”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11107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conditions might we impose on Free Trade?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Countries involved must </a:t>
            </a:r>
            <a:r>
              <a:rPr lang="en-US" dirty="0"/>
              <a:t>have internalized environmental costs and thereby priced resources correctly, otherwise, externalities are </a:t>
            </a:r>
            <a:r>
              <a:rPr lang="en-US" dirty="0" smtClean="0"/>
              <a:t>exacerbated</a:t>
            </a:r>
          </a:p>
          <a:p>
            <a:r>
              <a:rPr lang="en-US" dirty="0"/>
              <a:t>Sustainable scale of resource </a:t>
            </a:r>
            <a:r>
              <a:rPr lang="en-US" dirty="0" smtClean="0"/>
              <a:t>use – NOT all economic </a:t>
            </a:r>
            <a:r>
              <a:rPr lang="en-US" dirty="0"/>
              <a:t>growth is </a:t>
            </a:r>
            <a:r>
              <a:rPr lang="en-US" dirty="0" smtClean="0"/>
              <a:t>good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2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Free Trade and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Lessons about free trade and the environment</a:t>
            </a:r>
          </a:p>
          <a:p>
            <a:r>
              <a:rPr lang="en-US" smtClean="0"/>
              <a:t>Effects of free trade depend </a:t>
            </a:r>
          </a:p>
          <a:p>
            <a:pPr lvl="1"/>
            <a:r>
              <a:rPr lang="en-US" smtClean="0"/>
              <a:t>Consider all, not just selected, effects of free trade</a:t>
            </a:r>
          </a:p>
          <a:p>
            <a:pPr lvl="1"/>
            <a:r>
              <a:rPr lang="en-US" smtClean="0"/>
              <a:t>Have MANY theories of how free trade harms or helps environment. Net effect matters. And evidence matters.</a:t>
            </a:r>
          </a:p>
          <a:p>
            <a:r>
              <a:rPr lang="en-US" smtClean="0"/>
              <a:t>"Not This NAFTA“: Free trade will happen but need not be completely free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61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35480"/>
            <a:ext cx="11201400" cy="4693920"/>
          </a:xfrm>
        </p:spPr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Key: Start with a good hypothesis or research question, from the literature</a:t>
            </a:r>
          </a:p>
          <a:p>
            <a:r>
              <a:rPr lang="en-US" dirty="0" smtClean="0"/>
              <a:t>What I mean by Hypothesis (taken from an article </a:t>
            </a:r>
            <a:r>
              <a:rPr lang="en-US" smtClean="0"/>
              <a:t>or three): </a:t>
            </a:r>
            <a:endParaRPr lang="en-US" dirty="0" smtClean="0"/>
          </a:p>
          <a:p>
            <a:pPr lvl="1"/>
            <a:r>
              <a:rPr lang="en-US" dirty="0" smtClean="0"/>
              <a:t>Treaties with X cause bigger behavior changes than treaties (without X or with Y)</a:t>
            </a:r>
          </a:p>
          <a:p>
            <a:r>
              <a:rPr lang="en-US" dirty="0" smtClean="0"/>
              <a:t>What is your DV?</a:t>
            </a:r>
          </a:p>
          <a:p>
            <a:pPr lvl="1"/>
            <a:r>
              <a:rPr lang="en-US" dirty="0" smtClean="0"/>
              <a:t>Conceptual variable?</a:t>
            </a:r>
          </a:p>
          <a:p>
            <a:pPr lvl="1"/>
            <a:r>
              <a:rPr lang="en-US" dirty="0" smtClean="0"/>
              <a:t>Proxy for this conceptual variable?</a:t>
            </a:r>
          </a:p>
          <a:p>
            <a:r>
              <a:rPr lang="en-US" dirty="0" smtClean="0"/>
              <a:t>What are alleged IVs?</a:t>
            </a:r>
          </a:p>
          <a:p>
            <a:pPr lvl="1"/>
            <a:r>
              <a:rPr lang="en-US" dirty="0" smtClean="0"/>
              <a:t>Non-treaty variables?</a:t>
            </a:r>
          </a:p>
          <a:p>
            <a:pPr lvl="1"/>
            <a:r>
              <a:rPr lang="en-US" dirty="0" smtClean="0"/>
              <a:t>Treaty variables?</a:t>
            </a:r>
          </a:p>
          <a:p>
            <a:pPr lvl="2"/>
            <a:r>
              <a:rPr lang="en-US" dirty="0" smtClean="0"/>
              <a:t>General – membership, area regulated, species</a:t>
            </a:r>
          </a:p>
          <a:p>
            <a:pPr lvl="2"/>
            <a:r>
              <a:rPr lang="en-US" dirty="0" smtClean="0"/>
              <a:t>Features – sanctions, monitoring, financing</a:t>
            </a:r>
          </a:p>
          <a:p>
            <a:r>
              <a:rPr lang="en-US" dirty="0" smtClean="0"/>
              <a:t>Differences across member countries?</a:t>
            </a:r>
          </a:p>
          <a:p>
            <a:r>
              <a:rPr lang="en-US" dirty="0" smtClean="0"/>
              <a:t>What’s the causal STORY of HOW treaty influenced behavior?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04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Potential Independent variables</a:t>
            </a:r>
            <a:br>
              <a:rPr lang="en-US" smtClean="0"/>
            </a:b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08" t="5004" r="22238" b="23149"/>
          <a:stretch/>
        </p:blipFill>
        <p:spPr bwMode="auto">
          <a:xfrm>
            <a:off x="1371600" y="1275588"/>
            <a:ext cx="8936421" cy="5886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5136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Intro</a:t>
            </a:r>
          </a:p>
          <a:p>
            <a:r>
              <a:rPr lang="en-US" smtClean="0"/>
              <a:t>Definitions/background</a:t>
            </a:r>
          </a:p>
          <a:p>
            <a:r>
              <a:rPr lang="en-US" smtClean="0"/>
              <a:t>Theory section</a:t>
            </a:r>
          </a:p>
          <a:p>
            <a:r>
              <a:rPr lang="en-US" smtClean="0"/>
              <a:t>Case selection</a:t>
            </a:r>
          </a:p>
          <a:p>
            <a:r>
              <a:rPr lang="en-US" smtClean="0"/>
              <a:t>Analysis</a:t>
            </a:r>
          </a:p>
          <a:p>
            <a:r>
              <a:rPr lang="en-US" smtClean="0"/>
              <a:t>Generalizations</a:t>
            </a:r>
          </a:p>
          <a:p>
            <a:r>
              <a:rPr lang="en-US" smtClean="0"/>
              <a:t>Conclusion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977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Data problems – short time periods</a:t>
            </a:r>
          </a:p>
          <a:p>
            <a:r>
              <a:rPr lang="en-US" smtClean="0"/>
              <a:t>Big data gaps – countries / years</a:t>
            </a:r>
          </a:p>
          <a:p>
            <a:r>
              <a:rPr lang="en-US" smtClean="0"/>
              <a:t>Number of DVs? Imports/exports/generation</a:t>
            </a:r>
          </a:p>
          <a:p>
            <a:r>
              <a:rPr lang="en-US" smtClean="0"/>
              <a:t>How to assess an argument’s quality?</a:t>
            </a:r>
          </a:p>
          <a:p>
            <a:r>
              <a:rPr lang="en-US" smtClean="0"/>
              <a:t>Comparative data from another treaty?</a:t>
            </a:r>
          </a:p>
          <a:p>
            <a:r>
              <a:rPr lang="en-US" smtClean="0"/>
              <a:t>Inaccuracies, caveats, holes in data, flaws in argument?</a:t>
            </a:r>
          </a:p>
          <a:p>
            <a:r>
              <a:rPr lang="en-US" smtClean="0"/>
              <a:t>Adjudicating between multiple Ivs</a:t>
            </a:r>
          </a:p>
          <a:p>
            <a:r>
              <a:rPr lang="en-US" smtClean="0"/>
              <a:t>Outliers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1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Other data?</a:t>
            </a:r>
          </a:p>
          <a:p>
            <a:r>
              <a:rPr lang="en-US" smtClean="0"/>
              <a:t>Alternative explanations/rival hypotheses?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9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Free Trade and the Environment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74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Lessons about free trade and the environment</a:t>
            </a:r>
          </a:p>
          <a:p>
            <a:r>
              <a:rPr lang="en-US" smtClean="0"/>
              <a:t>Effects of free trade depend </a:t>
            </a:r>
          </a:p>
          <a:p>
            <a:pPr lvl="1"/>
            <a:r>
              <a:rPr lang="en-US" smtClean="0"/>
              <a:t>Consider all, not just selected, consequences of free trade</a:t>
            </a:r>
          </a:p>
          <a:p>
            <a:pPr lvl="1"/>
            <a:r>
              <a:rPr lang="en-US" smtClean="0"/>
              <a:t>Have MANY theories of how free trade harms or helps environment. Net effect matters. And evidence matters.</a:t>
            </a:r>
          </a:p>
          <a:p>
            <a:r>
              <a:rPr lang="en-US" smtClean="0"/>
              <a:t>“Not This NAFTA”: Free trade will happen but need not be completely free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93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Free Trade is Happening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How do we make it less environmentally harmful?</a:t>
            </a:r>
            <a:endParaRPr lang="en-US"/>
          </a:p>
        </p:txBody>
      </p:sp>
      <p:pic>
        <p:nvPicPr>
          <p:cNvPr id="4" name="Chart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362200"/>
            <a:ext cx="7620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350</TotalTime>
  <Words>826</Words>
  <Application>Microsoft Office PowerPoint</Application>
  <PresentationFormat>Widescreen</PresentationFormat>
  <Paragraphs>123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Constantia</vt:lpstr>
      <vt:lpstr>Wingdings</vt:lpstr>
      <vt:lpstr>Wingdings 2</vt:lpstr>
      <vt:lpstr>Flow</vt:lpstr>
      <vt:lpstr>Writing an ANALYTIC paper</vt:lpstr>
      <vt:lpstr>Basics</vt:lpstr>
      <vt:lpstr>Potential Independent variables </vt:lpstr>
      <vt:lpstr>Structure</vt:lpstr>
      <vt:lpstr>Questions</vt:lpstr>
      <vt:lpstr>More questions </vt:lpstr>
      <vt:lpstr>Free Trade and the Environment</vt:lpstr>
      <vt:lpstr>Overview</vt:lpstr>
      <vt:lpstr>Free Trade is Happening</vt:lpstr>
      <vt:lpstr>Trade may be the cause of environmental harm</vt:lpstr>
      <vt:lpstr> Free Trade and the Environment</vt:lpstr>
      <vt:lpstr>Free trade: computers and your morning coffee</vt:lpstr>
      <vt:lpstr>Free Trade and the Environment</vt:lpstr>
      <vt:lpstr> Free Trade and the Environment</vt:lpstr>
      <vt:lpstr>Discussion of US imposing tariffs on Solar Panels</vt:lpstr>
      <vt:lpstr>Solar Data</vt:lpstr>
      <vt:lpstr>What conditions might we impose on Free Trade?</vt:lpstr>
      <vt:lpstr>Free Trade and Environment</vt:lpstr>
    </vt:vector>
  </TitlesOfParts>
  <Company>UO 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 as a Percent of GDP  Source: (World Bank. World Development Indicators. World Bank, Accessed November 12, 2006, Available from http://0-devdata.worldbank.org.janus.uoregon.edu/dataonline/.</dc:title>
  <dc:creator>rmitchel</dc:creator>
  <cp:lastModifiedBy>Ronald Mitchell</cp:lastModifiedBy>
  <cp:revision>101</cp:revision>
  <dcterms:created xsi:type="dcterms:W3CDTF">2007-02-04T06:16:54Z</dcterms:created>
  <dcterms:modified xsi:type="dcterms:W3CDTF">2020-11-11T20:57:25Z</dcterms:modified>
</cp:coreProperties>
</file>