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72" r:id="rId4"/>
    <p:sldId id="274" r:id="rId5"/>
    <p:sldId id="273" r:id="rId6"/>
    <p:sldId id="262" r:id="rId7"/>
    <p:sldId id="266" r:id="rId8"/>
    <p:sldId id="270" r:id="rId9"/>
    <p:sldId id="271" r:id="rId10"/>
    <p:sldId id="257" r:id="rId11"/>
    <p:sldId id="265" r:id="rId12"/>
    <p:sldId id="259" r:id="rId13"/>
    <p:sldId id="275" r:id="rId14"/>
    <p:sldId id="268" r:id="rId15"/>
    <p:sldId id="261" r:id="rId16"/>
    <p:sldId id="276" r:id="rId17"/>
    <p:sldId id="269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84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FDEC-8B32-4B7A-BE7E-B4D605FDF5C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4C1D-ECBD-494A-949D-0F7660F6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Quiz next Thursday – practice </a:t>
            </a:r>
            <a:r>
              <a:rPr lang="en-US" dirty="0" err="1"/>
              <a:t>i</a:t>
            </a:r>
            <a:r>
              <a:rPr lang="en-US" dirty="0"/>
              <a:t>&gt;clickers today</a:t>
            </a:r>
          </a:p>
          <a:p>
            <a:r>
              <a:rPr lang="en-US" dirty="0" smtClean="0"/>
              <a:t>Problem structure </a:t>
            </a:r>
          </a:p>
          <a:p>
            <a:pPr lvl="1"/>
            <a:r>
              <a:rPr lang="en-US" dirty="0" smtClean="0"/>
              <a:t>Weeks 2, and 3</a:t>
            </a:r>
          </a:p>
          <a:p>
            <a:r>
              <a:rPr lang="en-US" dirty="0" smtClean="0"/>
              <a:t>Institutional formation and design</a:t>
            </a:r>
          </a:p>
          <a:p>
            <a:pPr lvl="1"/>
            <a:r>
              <a:rPr lang="en-US" dirty="0" smtClean="0"/>
              <a:t>Weeks 4, 5, and 6</a:t>
            </a:r>
          </a:p>
          <a:p>
            <a:r>
              <a:rPr lang="en-US" dirty="0" smtClean="0"/>
              <a:t>Institutional effects</a:t>
            </a:r>
          </a:p>
          <a:p>
            <a:pPr lvl="1"/>
            <a:r>
              <a:rPr lang="en-US" dirty="0" smtClean="0"/>
              <a:t>Weeks 7, 8, and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Conflict/Harmony/Cooperation: Is there conflict (that cooperation may correct)?</a:t>
            </a:r>
          </a:p>
          <a:p>
            <a:r>
              <a:rPr lang="en-US" dirty="0" smtClean="0"/>
              <a:t>Actors: Who are the important actors?</a:t>
            </a:r>
          </a:p>
          <a:p>
            <a:r>
              <a:rPr lang="en-US" dirty="0" smtClean="0"/>
              <a:t>Capacities/Power: What can they do?</a:t>
            </a:r>
          </a:p>
          <a:p>
            <a:r>
              <a:rPr lang="en-US" dirty="0" smtClean="0"/>
              <a:t>Incentives/Preferences: What do they want?</a:t>
            </a:r>
          </a:p>
          <a:p>
            <a:r>
              <a:rPr lang="en-US" dirty="0" smtClean="0"/>
              <a:t>Information/Knowledge: What do they know?</a:t>
            </a:r>
          </a:p>
          <a:p>
            <a:r>
              <a:rPr lang="en-US" dirty="0" smtClean="0"/>
              <a:t>Norms/Values: What do they care about?</a:t>
            </a:r>
          </a:p>
          <a:p>
            <a:r>
              <a:rPr lang="en-US" dirty="0" smtClean="0"/>
              <a:t>Linking hypotheses: what makes a problem “hard” to resolve?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</a:t>
            </a:r>
            <a:r>
              <a:rPr lang="en-US" dirty="0" smtClean="0"/>
              <a:t>structure:</a:t>
            </a:r>
            <a:br>
              <a:rPr lang="en-US" dirty="0" smtClean="0"/>
            </a:br>
            <a:r>
              <a:rPr lang="en-US" dirty="0" smtClean="0"/>
              <a:t>Eight (8) </a:t>
            </a:r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Q1: Is it conflict, cooperation, or harmony</a:t>
            </a:r>
            <a:r>
              <a:rPr lang="en-US" dirty="0"/>
              <a:t>? Is there conflict (that cooperation may correct)?</a:t>
            </a:r>
          </a:p>
          <a:p>
            <a:r>
              <a:rPr lang="en-US" dirty="0" smtClean="0"/>
              <a:t>Q2: Who </a:t>
            </a:r>
            <a:r>
              <a:rPr lang="en-US" dirty="0"/>
              <a:t>are </a:t>
            </a:r>
            <a:r>
              <a:rPr lang="en-US" dirty="0" smtClean="0"/>
              <a:t>important actors?</a:t>
            </a:r>
          </a:p>
          <a:p>
            <a:r>
              <a:rPr lang="en-US" dirty="0" smtClean="0"/>
              <a:t>Q3: Capacities </a:t>
            </a:r>
            <a:r>
              <a:rPr lang="en-US" dirty="0"/>
              <a:t>and power: What can they do?</a:t>
            </a:r>
            <a:endParaRPr lang="en-US" dirty="0" smtClean="0"/>
          </a:p>
          <a:p>
            <a:r>
              <a:rPr lang="en-US" dirty="0" smtClean="0"/>
              <a:t>Q4: </a:t>
            </a:r>
            <a:r>
              <a:rPr lang="en-US" dirty="0"/>
              <a:t>Incentives/preferences: What </a:t>
            </a:r>
            <a:r>
              <a:rPr lang="en-US" dirty="0" smtClean="0"/>
              <a:t>do they want?</a:t>
            </a:r>
          </a:p>
          <a:p>
            <a:r>
              <a:rPr lang="en-US" dirty="0" smtClean="0"/>
              <a:t>Q5: </a:t>
            </a:r>
            <a:r>
              <a:rPr lang="en-US" dirty="0"/>
              <a:t>Information/knowledge: What </a:t>
            </a:r>
            <a:r>
              <a:rPr lang="en-US" dirty="0" smtClean="0"/>
              <a:t>do they know?</a:t>
            </a:r>
          </a:p>
          <a:p>
            <a:r>
              <a:rPr lang="en-US" dirty="0" smtClean="0"/>
              <a:t>Q6: Norms: What do they value?</a:t>
            </a:r>
          </a:p>
          <a:p>
            <a:r>
              <a:rPr lang="en-US" dirty="0" smtClean="0"/>
              <a:t>Q7: </a:t>
            </a:r>
            <a:r>
              <a:rPr lang="en-US" dirty="0"/>
              <a:t>Inherent transparency: Are violations known?</a:t>
            </a:r>
          </a:p>
          <a:p>
            <a:r>
              <a:rPr lang="en-US" dirty="0" smtClean="0"/>
              <a:t>Q8: Response incentives: Do violations matter a lot? Will states respond to violations?</a:t>
            </a:r>
          </a:p>
        </p:txBody>
      </p:sp>
    </p:spTree>
    <p:extLst>
      <p:ext uri="{BB962C8B-B14F-4D97-AF65-F5344CB8AC3E}">
        <p14:creationId xmlns:p14="http://schemas.microsoft.com/office/powerpoint/2010/main" val="30100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formation</a:t>
            </a:r>
            <a:br>
              <a:rPr lang="en-US" dirty="0" smtClean="0"/>
            </a:br>
            <a:r>
              <a:rPr lang="en-US" dirty="0" smtClean="0"/>
              <a:t>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/>
              <a:t>Institutional “type”: regulatory, procedural, programmatic, generative</a:t>
            </a:r>
          </a:p>
          <a:p>
            <a:r>
              <a:rPr lang="en-US" dirty="0" smtClean="0"/>
              <a:t>Membership: who should be in it?</a:t>
            </a:r>
          </a:p>
          <a:p>
            <a:r>
              <a:rPr lang="en-US" dirty="0" smtClean="0"/>
              <a:t>Primary rule system: what should we require?</a:t>
            </a:r>
          </a:p>
          <a:p>
            <a:r>
              <a:rPr lang="en-US" dirty="0" smtClean="0"/>
              <a:t>Information system: what do we need to know?</a:t>
            </a:r>
          </a:p>
          <a:p>
            <a:r>
              <a:rPr lang="en-US" dirty="0" smtClean="0"/>
              <a:t>Response system: how should we respond?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</a:t>
            </a:r>
            <a:r>
              <a:rPr lang="en-US" dirty="0"/>
              <a:t>causal </a:t>
            </a:r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on institutional formation/design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(under what conditions) do states form institutions? What prompts states to form institutions and what factors make it easier/harder (more likely/less likely) to form institutions?</a:t>
            </a:r>
          </a:p>
          <a:p>
            <a:r>
              <a:rPr lang="en-US" dirty="0"/>
              <a:t>What type of institution gets formed? How do states design institutions to address problems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is linking hypotheses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</a:t>
            </a:r>
            <a:r>
              <a:rPr lang="en-US" dirty="0"/>
              <a:t>problem --&gt; no monitoring OR response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Upstream/downstream </a:t>
            </a:r>
            <a:r>
              <a:rPr lang="en-US" dirty="0"/>
              <a:t>problem --&gt; response system requires rewards not sanctions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Major criteria: Goal achievement and/or Counterfactual</a:t>
            </a:r>
          </a:p>
          <a:p>
            <a:r>
              <a:rPr lang="en-US" dirty="0" smtClean="0"/>
              <a:t>Counterfactual evidence: member/non, before/after, regulated/non</a:t>
            </a:r>
          </a:p>
          <a:p>
            <a:r>
              <a:rPr lang="en-US" dirty="0" smtClean="0"/>
              <a:t>Two major questions: </a:t>
            </a:r>
          </a:p>
          <a:p>
            <a:pPr lvl="1"/>
            <a:r>
              <a:rPr lang="en-US" dirty="0" smtClean="0"/>
              <a:t>Did it work?  </a:t>
            </a:r>
          </a:p>
          <a:p>
            <a:pPr lvl="1"/>
            <a:r>
              <a:rPr lang="en-US" dirty="0" smtClean="0"/>
              <a:t>Why did it work?</a:t>
            </a:r>
          </a:p>
          <a:p>
            <a:r>
              <a:rPr lang="en-US" dirty="0" smtClean="0"/>
              <a:t>Broader consequences of institutions</a:t>
            </a:r>
          </a:p>
          <a:p>
            <a:r>
              <a:rPr lang="en-US" dirty="0" smtClean="0"/>
              <a:t>Linking hypotheses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</a:t>
            </a:r>
            <a:r>
              <a:rPr lang="en-US" dirty="0"/>
              <a:t>causal </a:t>
            </a:r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on institutional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Can you show behaviors influenced by agreement?</a:t>
            </a:r>
          </a:p>
          <a:p>
            <a:pPr lvl="1"/>
            <a:r>
              <a:rPr lang="en-US" dirty="0"/>
              <a:t>counterfactual </a:t>
            </a:r>
          </a:p>
          <a:p>
            <a:pPr lvl="1"/>
            <a:r>
              <a:rPr lang="en-US" dirty="0"/>
              <a:t>goal-achievement sense</a:t>
            </a:r>
          </a:p>
          <a:p>
            <a:r>
              <a:rPr lang="en-US" sz="2800" dirty="0"/>
              <a:t>WHY did agreement work? What causal mechanism? Why do some institutions work and not others? </a:t>
            </a:r>
          </a:p>
          <a:p>
            <a:pPr lvl="1"/>
            <a:r>
              <a:rPr lang="en-US" dirty="0"/>
              <a:t>Characteristics of problem</a:t>
            </a:r>
          </a:p>
          <a:p>
            <a:pPr lvl="1"/>
            <a:r>
              <a:rPr lang="en-US" dirty="0"/>
              <a:t>Characteristics of agreement</a:t>
            </a:r>
          </a:p>
          <a:p>
            <a:r>
              <a:rPr lang="en-US" sz="2800" dirty="0"/>
              <a:t>Effects that are not effectiveness: equity, non-targeted realms (labor v. environment v. economic growth)</a:t>
            </a:r>
          </a:p>
        </p:txBody>
      </p:sp>
    </p:spTree>
    <p:extLst>
      <p:ext uri="{BB962C8B-B14F-4D97-AF65-F5344CB8AC3E}">
        <p14:creationId xmlns:p14="http://schemas.microsoft.com/office/powerpoint/2010/main" val="34469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is linking hypotheses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problems --&gt; no compliance </a:t>
            </a:r>
            <a:r>
              <a:rPr lang="en-US" dirty="0" smtClean="0"/>
              <a:t>problems</a:t>
            </a:r>
          </a:p>
          <a:p>
            <a:r>
              <a:rPr lang="en-US" dirty="0"/>
              <a:t>Institutions addressing upstream/downstream less effective than coordination </a:t>
            </a:r>
            <a:r>
              <a:rPr lang="en-US" dirty="0" smtClean="0"/>
              <a:t>problems</a:t>
            </a:r>
          </a:p>
          <a:p>
            <a:r>
              <a:rPr lang="en-US" dirty="0"/>
              <a:t>Institutions with sanctions more effective than those without</a:t>
            </a:r>
          </a:p>
        </p:txBody>
      </p:sp>
    </p:spTree>
    <p:extLst>
      <p:ext uri="{BB962C8B-B14F-4D97-AF65-F5344CB8AC3E}">
        <p14:creationId xmlns:p14="http://schemas.microsoft.com/office/powerpoint/2010/main" val="37335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Class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456842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066800"/>
                <a:gridCol w="1905000"/>
                <a:gridCol w="2057400"/>
              </a:tblGrid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Nine Questions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Definition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Influence on Institutional Design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Influence on Institutional Effects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Q1: Conflict/harmony/cooperation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Q2: Actors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Q3: Capacities/power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Q4: Incentives/preferences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Q5: Information/knowledge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Q6: Norms/values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Q7: 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Inherent transparency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effectLst/>
                          <a:latin typeface="Times New Roman"/>
                          <a:ea typeface="Times New Roman"/>
                        </a:rPr>
                        <a:t>Q8: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Response incentives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9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Pre-Test</a:t>
            </a:r>
            <a:br>
              <a:rPr lang="en-US" dirty="0" smtClean="0"/>
            </a:br>
            <a:r>
              <a:rPr lang="en-US" dirty="0" smtClean="0"/>
              <a:t>My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All answers were thoughtful. Well done!</a:t>
            </a:r>
          </a:p>
          <a:p>
            <a:r>
              <a:rPr lang="en-US" dirty="0" smtClean="0"/>
              <a:t>Some better informed than others.</a:t>
            </a:r>
          </a:p>
          <a:p>
            <a:r>
              <a:rPr lang="en-US" dirty="0" smtClean="0"/>
              <a:t>How I plan to use pre-tests in course: keep </a:t>
            </a:r>
            <a:r>
              <a:rPr lang="en-US" dirty="0" err="1" smtClean="0"/>
              <a:t>til</a:t>
            </a:r>
            <a:r>
              <a:rPr lang="en-US" dirty="0" smtClean="0"/>
              <a:t> end of term, re-do as post-test, give you back your pre- and post-test and let you see if you think you have made progress.</a:t>
            </a:r>
          </a:p>
          <a:p>
            <a:r>
              <a:rPr lang="en-US" dirty="0" smtClean="0"/>
              <a:t>What I think I can offer you: </a:t>
            </a:r>
          </a:p>
          <a:p>
            <a:pPr lvl="1"/>
            <a:r>
              <a:rPr lang="en-US" dirty="0" smtClean="0"/>
              <a:t>How to make USEFUL categories</a:t>
            </a:r>
          </a:p>
          <a:p>
            <a:pPr lvl="1"/>
            <a:r>
              <a:rPr lang="en-US" dirty="0" smtClean="0"/>
              <a:t>How to think SYSTEMATICALLY</a:t>
            </a:r>
          </a:p>
        </p:txBody>
      </p:sp>
    </p:spTree>
    <p:extLst>
      <p:ext uri="{BB962C8B-B14F-4D97-AF65-F5344CB8AC3E}">
        <p14:creationId xmlns:p14="http://schemas.microsoft.com/office/powerpoint/2010/main" val="32822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/>
              <a:t>&gt;clicker Practice </a:t>
            </a:r>
            <a:r>
              <a:rPr lang="en-US" dirty="0" smtClean="0"/>
              <a:t>Question #1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 regards to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&gt;clickers: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am using a real </a:t>
            </a:r>
            <a:r>
              <a:rPr lang="en-US" dirty="0" err="1" smtClean="0"/>
              <a:t>i</a:t>
            </a:r>
            <a:r>
              <a:rPr lang="en-US" dirty="0" smtClean="0"/>
              <a:t>&gt;clicker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am using the </a:t>
            </a:r>
            <a:r>
              <a:rPr lang="en-US" dirty="0" err="1" smtClean="0"/>
              <a:t>i</a:t>
            </a:r>
            <a:r>
              <a:rPr lang="en-US" dirty="0" smtClean="0"/>
              <a:t>&gt;clicker App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What’s an </a:t>
            </a:r>
            <a:r>
              <a:rPr lang="en-US" dirty="0" err="1" smtClean="0"/>
              <a:t>i</a:t>
            </a:r>
            <a:r>
              <a:rPr lang="en-US" dirty="0" smtClean="0"/>
              <a:t>&gt;clicker?</a:t>
            </a:r>
          </a:p>
        </p:txBody>
      </p:sp>
    </p:spTree>
    <p:extLst>
      <p:ext uri="{BB962C8B-B14F-4D97-AF65-F5344CB8AC3E}">
        <p14:creationId xmlns:p14="http://schemas.microsoft.com/office/powerpoint/2010/main" val="391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/>
              <a:t>&gt;clicker Practice Question #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am taking this course because: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am interested in international organization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It fit my course schedule quite nicely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heard the course is an “easy 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&gt;clicker Practice </a:t>
            </a:r>
            <a:r>
              <a:rPr lang="en-US" dirty="0"/>
              <a:t>Question #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am most interested in: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International security issues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International trade issues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Human rights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International environmental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56766"/>
              </p:ext>
            </p:extLst>
          </p:nvPr>
        </p:nvGraphicFramePr>
        <p:xfrm>
          <a:off x="228599" y="155581"/>
          <a:ext cx="8763001" cy="6459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1"/>
                <a:gridCol w="2286000"/>
                <a:gridCol w="2590800"/>
                <a:gridCol w="2819400"/>
              </a:tblGrid>
              <a:tr h="500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Structure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Design/Formation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Effectiveness</a:t>
                      </a:r>
                    </a:p>
                  </a:txBody>
                  <a:tcPr marL="68580" marR="68580" marT="0" marB="0"/>
                </a:tc>
              </a:tr>
              <a:tr h="201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Young, Ch. 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Koremenos,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et al. 2001 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Stein 1982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Rittberger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&amp; Zürn 1990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Underdal 2002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Young, Ch.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Young/Osherenko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1993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Koremenos,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et al. 2001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Young, Ch. 4 &amp; Ch. 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Downs,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et al.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1996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Mitchell 2009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Jacobson/Brown-Weiss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1998</a:t>
                      </a:r>
                    </a:p>
                  </a:txBody>
                  <a:tcPr marL="68580" marR="68580" marT="0" marB="0"/>
                </a:tc>
              </a:tr>
              <a:tr h="5439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Security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Müller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2013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Hemmer/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Katzenstein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Syria chemical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weapon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articles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87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Trade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Milner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Garrett 1992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Parsons 2010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Kucik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&amp; Reinhardt 2008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Goldstein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2007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159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Human Rights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Schmitz &amp;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Sikkink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2013 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Carpenter 2007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Lahav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and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Lavenex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2013</a:t>
                      </a:r>
                      <a:endParaRPr lang="en-US" sz="1600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012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Environment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Mitchell 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Mitchell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&amp; Keilbach 2001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Bernauer &amp; Siegfried 2008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73100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Puzzles of</a:t>
            </a:r>
            <a:br>
              <a:rPr lang="en-US" dirty="0" smtClean="0"/>
            </a:br>
            <a:r>
              <a:rPr lang="en-US" dirty="0" smtClean="0"/>
              <a:t>International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Institutional formation: Why </a:t>
            </a:r>
            <a:r>
              <a:rPr lang="en-US" dirty="0" smtClean="0"/>
              <a:t>do </a:t>
            </a:r>
            <a:r>
              <a:rPr lang="en-US" dirty="0"/>
              <a:t>states form international institutions</a:t>
            </a:r>
            <a:r>
              <a:rPr lang="en-US" dirty="0" smtClean="0"/>
              <a:t>? </a:t>
            </a:r>
          </a:p>
          <a:p>
            <a:r>
              <a:rPr lang="en-US" dirty="0" smtClean="0"/>
              <a:t>Institutional </a:t>
            </a:r>
            <a:r>
              <a:rPr lang="en-US" dirty="0"/>
              <a:t>design: Why, given that they do form them, do they design them as they 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Institutional </a:t>
            </a:r>
            <a:r>
              <a:rPr lang="en-US" dirty="0"/>
              <a:t>influence: How, given that states cannot be coerced to do what they do not want to do, do international institutions ever influence the behavior of states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Non-state </a:t>
            </a:r>
            <a:r>
              <a:rPr lang="en-US" dirty="0"/>
              <a:t>action: Why isn’t all this “international organization” limited to just states?</a:t>
            </a:r>
          </a:p>
        </p:txBody>
      </p:sp>
    </p:spTree>
    <p:extLst>
      <p:ext uri="{BB962C8B-B14F-4D97-AF65-F5344CB8AC3E}">
        <p14:creationId xmlns:p14="http://schemas.microsoft.com/office/powerpoint/2010/main" val="34200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Shanks et al.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IOs increasing</a:t>
            </a:r>
          </a:p>
          <a:p>
            <a:r>
              <a:rPr lang="en-US" dirty="0" smtClean="0"/>
              <a:t>IOs vary by function</a:t>
            </a:r>
          </a:p>
          <a:p>
            <a:r>
              <a:rPr lang="en-US" dirty="0" smtClean="0"/>
              <a:t>Membership in IOs varies over time</a:t>
            </a:r>
          </a:p>
          <a:p>
            <a:r>
              <a:rPr lang="en-US" dirty="0" smtClean="0"/>
              <a:t>Less competition and more coordination among IOs since end of Cold War</a:t>
            </a:r>
          </a:p>
          <a:p>
            <a:r>
              <a:rPr lang="en-US" dirty="0" smtClean="0"/>
              <a:t>“Five snapshots”: typical academic approach of looking for correlations</a:t>
            </a:r>
          </a:p>
          <a:p>
            <a:r>
              <a:rPr lang="en-US" dirty="0" smtClean="0"/>
              <a:t>Major points of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Krasner reading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49" y="1676400"/>
            <a:ext cx="8229600" cy="99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4" y="2764316"/>
            <a:ext cx="8229600" cy="179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69316"/>
            <a:ext cx="8229600" cy="170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4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lO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IntlOrg</Template>
  <TotalTime>349</TotalTime>
  <Words>837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IntlOrg</vt:lpstr>
      <vt:lpstr>Structure of course</vt:lpstr>
      <vt:lpstr>Pre-Test My response</vt:lpstr>
      <vt:lpstr>i&gt;clicker Practice Question #1 In regards to i&gt;clickers:</vt:lpstr>
      <vt:lpstr>i&gt;clicker Practice Question #2 I am taking this course because:</vt:lpstr>
      <vt:lpstr>i&gt;clicker Practice Question #3 I am most interested in:</vt:lpstr>
      <vt:lpstr>PowerPoint Presentation</vt:lpstr>
      <vt:lpstr>Puzzles of International Organization</vt:lpstr>
      <vt:lpstr>Shanks et al. review</vt:lpstr>
      <vt:lpstr>Krasner reading</vt:lpstr>
      <vt:lpstr>Problem structure</vt:lpstr>
      <vt:lpstr>Problem structure: Eight (8) key questions</vt:lpstr>
      <vt:lpstr>Institutional formation and design</vt:lpstr>
      <vt:lpstr>Main causal questions on institutional formation/design</vt:lpstr>
      <vt:lpstr>Goal is linking hypotheses Examples</vt:lpstr>
      <vt:lpstr>Institutional effects</vt:lpstr>
      <vt:lpstr>Main causal questions on institutional effectiveness</vt:lpstr>
      <vt:lpstr>Goal is linking hypotheses </vt:lpstr>
      <vt:lpstr>Structure of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course</dc:title>
  <dc:creator>Ron Mitchell</dc:creator>
  <cp:lastModifiedBy>Ronald Mitchell</cp:lastModifiedBy>
  <cp:revision>82</cp:revision>
  <dcterms:created xsi:type="dcterms:W3CDTF">2010-09-27T05:48:38Z</dcterms:created>
  <dcterms:modified xsi:type="dcterms:W3CDTF">2015-09-30T00:28:57Z</dcterms:modified>
</cp:coreProperties>
</file>