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94" r:id="rId3"/>
    <p:sldId id="295" r:id="rId4"/>
    <p:sldId id="296" r:id="rId5"/>
    <p:sldId id="283" r:id="rId6"/>
    <p:sldId id="284" r:id="rId7"/>
    <p:sldId id="285" r:id="rId8"/>
    <p:sldId id="286" r:id="rId9"/>
    <p:sldId id="287" r:id="rId10"/>
    <p:sldId id="288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15" autoAdjust="0"/>
    <p:restoredTop sz="86387" autoAdjust="0"/>
  </p:normalViewPr>
  <p:slideViewPr>
    <p:cSldViewPr>
      <p:cViewPr varScale="1">
        <p:scale>
          <a:sx n="75" d="100"/>
          <a:sy n="75" d="100"/>
        </p:scale>
        <p:origin x="3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84000" b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1A25-3BD9-4325-9B7B-3A1F4D45D241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Structure:</a:t>
            </a:r>
            <a:br>
              <a:rPr lang="en-US" dirty="0" smtClean="0"/>
            </a:br>
            <a:r>
              <a:rPr lang="en-US" dirty="0" smtClean="0"/>
              <a:t>Human Rights and the Environment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Q6: Norms/values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“Values” and how those differ across issues, cultures and time</a:t>
            </a:r>
          </a:p>
          <a:p>
            <a:r>
              <a:rPr lang="en-US" dirty="0"/>
              <a:t>Stronger norm against civ/pol violations than econ/</a:t>
            </a:r>
            <a:r>
              <a:rPr lang="en-US" dirty="0" err="1"/>
              <a:t>soc</a:t>
            </a:r>
            <a:endParaRPr lang="en-US" dirty="0"/>
          </a:p>
          <a:p>
            <a:r>
              <a:rPr lang="en-US" dirty="0" err="1"/>
              <a:t>Govts</a:t>
            </a:r>
            <a:r>
              <a:rPr lang="en-US" dirty="0"/>
              <a:t> have normative “right” to preserve order but debate over what means can be used</a:t>
            </a:r>
          </a:p>
          <a:p>
            <a:r>
              <a:rPr lang="en-US" dirty="0"/>
              <a:t>General norm of HR growing over time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Some areas where norms apply: shouldn’t harm other’s lands, “common heritage”</a:t>
            </a:r>
          </a:p>
          <a:p>
            <a:r>
              <a:rPr lang="en-US" dirty="0"/>
              <a:t>General norm of environmental protection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economy growth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48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Q7: </a:t>
            </a:r>
            <a:r>
              <a:rPr lang="en-US" dirty="0"/>
              <a:t>Inherent transparency</a:t>
            </a:r>
            <a:br>
              <a:rPr lang="en-US" dirty="0"/>
            </a:br>
            <a:r>
              <a:rPr lang="en-US" dirty="0"/>
              <a:t>&amp; ability to cheat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Econ/social relatively transparent and low incentives to keep </a:t>
            </a:r>
            <a:r>
              <a:rPr lang="en-US" dirty="0" smtClean="0"/>
              <a:t>secret because of weak norms</a:t>
            </a:r>
            <a:endParaRPr lang="en-US" dirty="0"/>
          </a:p>
          <a:p>
            <a:r>
              <a:rPr lang="en-US" dirty="0"/>
              <a:t>Civil/political easier to keep secret from other governments but individuals/NGOs can get </a:t>
            </a:r>
            <a:r>
              <a:rPr lang="en-US" dirty="0" smtClean="0"/>
              <a:t>information out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Depends on problem: some pollution can be done without trace while others cannot (chemical vs. oil ocean pollution)</a:t>
            </a:r>
          </a:p>
          <a:p>
            <a:r>
              <a:rPr lang="en-US" dirty="0"/>
              <a:t>Even “</a:t>
            </a:r>
            <a:r>
              <a:rPr lang="en-US" dirty="0" err="1"/>
              <a:t>hideable</a:t>
            </a:r>
            <a:r>
              <a:rPr lang="en-US" dirty="0"/>
              <a:t>” acts can often be inferred (must sell fish, </a:t>
            </a:r>
            <a:r>
              <a:rPr lang="en-US" dirty="0" smtClean="0"/>
              <a:t>sealskins, GHG </a:t>
            </a:r>
            <a:r>
              <a:rPr lang="en-US" dirty="0"/>
              <a:t>and pollutant emissions reflect fuel use)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91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Q8: </a:t>
            </a:r>
            <a:r>
              <a:rPr lang="en-US" dirty="0"/>
              <a:t>Response incentives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Genocide: very low tolerance</a:t>
            </a:r>
          </a:p>
          <a:p>
            <a:r>
              <a:rPr lang="en-US" dirty="0"/>
              <a:t>Major civil/political violations: pretty low tolerance</a:t>
            </a:r>
          </a:p>
          <a:p>
            <a:r>
              <a:rPr lang="en-US" dirty="0"/>
              <a:t>Econ/social violations: very high </a:t>
            </a:r>
            <a:r>
              <a:rPr lang="en-US" dirty="0" smtClean="0"/>
              <a:t>tolerance and low incentives to respond</a:t>
            </a:r>
          </a:p>
          <a:p>
            <a:r>
              <a:rPr lang="en-US" dirty="0" smtClean="0"/>
              <a:t>Rarely </a:t>
            </a:r>
            <a:r>
              <a:rPr lang="en-US" dirty="0"/>
              <a:t>seen as warranting military response</a:t>
            </a:r>
          </a:p>
          <a:p>
            <a:r>
              <a:rPr lang="en-US" dirty="0" smtClean="0"/>
              <a:t>Economic response raises concerns about effectiveness and that others may not join in sanctions</a:t>
            </a:r>
          </a:p>
          <a:p>
            <a:r>
              <a:rPr lang="en-US" dirty="0"/>
              <a:t>Reciprocity won’t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Low priority so low incentives to </a:t>
            </a:r>
            <a:r>
              <a:rPr lang="en-US" dirty="0" smtClean="0"/>
              <a:t>respond; high tolerance</a:t>
            </a:r>
            <a:endParaRPr lang="en-US" dirty="0"/>
          </a:p>
          <a:p>
            <a:r>
              <a:rPr lang="en-US" dirty="0"/>
              <a:t>Rarely seen as warranting any response</a:t>
            </a:r>
          </a:p>
          <a:p>
            <a:r>
              <a:rPr lang="en-US" dirty="0" smtClean="0"/>
              <a:t>Violation </a:t>
            </a:r>
            <a:r>
              <a:rPr lang="en-US" dirty="0"/>
              <a:t>tolerance depends on </a:t>
            </a:r>
            <a:r>
              <a:rPr lang="en-US" dirty="0" smtClean="0"/>
              <a:t>how immediate </a:t>
            </a:r>
            <a:r>
              <a:rPr lang="en-US" dirty="0"/>
              <a:t>and large economic costs are (overfishing are high, pollution usually lower)</a:t>
            </a:r>
            <a:endParaRPr lang="en-US" b="1" dirty="0"/>
          </a:p>
          <a:p>
            <a:r>
              <a:rPr lang="en-US" dirty="0"/>
              <a:t>Reciprocity won’t </a:t>
            </a:r>
            <a:r>
              <a:rPr lang="en-US" dirty="0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Predictions based on Variation in Problem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DV: difficulty of reaching agreement</a:t>
            </a:r>
          </a:p>
          <a:p>
            <a:pPr lvl="1"/>
            <a:r>
              <a:rPr lang="en-US" dirty="0"/>
              <a:t>Benign/malign distinction</a:t>
            </a:r>
          </a:p>
          <a:p>
            <a:pPr lvl="1"/>
            <a:r>
              <a:rPr lang="en-US" dirty="0"/>
              <a:t>How we “measure” (“proxy” or “indicator” of) the DV – how long it will take to reach agreement</a:t>
            </a:r>
          </a:p>
          <a:p>
            <a:r>
              <a:rPr lang="en-US" dirty="0"/>
              <a:t>IVs</a:t>
            </a:r>
          </a:p>
          <a:p>
            <a:pPr lvl="1"/>
            <a:r>
              <a:rPr lang="en-US" dirty="0"/>
              <a:t>Perpetrators and victims as ways of distinguishing problem structure</a:t>
            </a:r>
          </a:p>
          <a:p>
            <a:pPr lvl="1"/>
            <a:r>
              <a:rPr lang="en-US" dirty="0" smtClean="0"/>
              <a:t>Problem </a:t>
            </a:r>
            <a:r>
              <a:rPr lang="en-US" dirty="0"/>
              <a:t>type: deadlock, PEPI, up/downstream, collaboration, coordination, knowledge, normative</a:t>
            </a:r>
          </a:p>
          <a:p>
            <a:pPr lvl="1"/>
            <a:r>
              <a:rPr lang="en-US" dirty="0"/>
              <a:t>Inherent </a:t>
            </a:r>
            <a:r>
              <a:rPr lang="en-US" dirty="0" smtClean="0"/>
              <a:t>transparency; Violation tolerance; Response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Predictions based on Variation in Problem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Difficulty – hardest at top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Upstream/downstream</a:t>
            </a:r>
          </a:p>
          <a:p>
            <a:pPr lvl="1"/>
            <a:r>
              <a:rPr lang="en-US" dirty="0" smtClean="0"/>
              <a:t>Normative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Positive externalities plagued by incapacity</a:t>
            </a:r>
          </a:p>
          <a:p>
            <a:pPr lvl="1"/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Epistemic/knowledge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Predictions based on Variation in Problem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violation </a:t>
            </a:r>
            <a:r>
              <a:rPr lang="en-US" dirty="0" smtClean="0"/>
              <a:t>tolerance: EASIER </a:t>
            </a:r>
            <a:r>
              <a:rPr lang="en-US" dirty="0"/>
              <a:t>to </a:t>
            </a:r>
            <a:r>
              <a:rPr lang="en-US" dirty="0" smtClean="0"/>
              <a:t>resolve</a:t>
            </a:r>
          </a:p>
          <a:p>
            <a:r>
              <a:rPr lang="en-US" dirty="0" smtClean="0"/>
              <a:t>High </a:t>
            </a:r>
            <a:r>
              <a:rPr lang="en-US" dirty="0"/>
              <a:t>inherent </a:t>
            </a:r>
            <a:r>
              <a:rPr lang="en-US" dirty="0" smtClean="0"/>
              <a:t>transparency: EASIER </a:t>
            </a:r>
            <a:r>
              <a:rPr lang="en-US" dirty="0"/>
              <a:t>to </a:t>
            </a:r>
            <a:r>
              <a:rPr lang="en-US" dirty="0" smtClean="0"/>
              <a:t>resolve</a:t>
            </a:r>
          </a:p>
          <a:p>
            <a:r>
              <a:rPr lang="en-US" dirty="0"/>
              <a:t>W</a:t>
            </a:r>
            <a:r>
              <a:rPr lang="en-US" dirty="0" smtClean="0"/>
              <a:t>eak </a:t>
            </a:r>
            <a:r>
              <a:rPr lang="en-US" dirty="0"/>
              <a:t>response incentives </a:t>
            </a:r>
            <a:r>
              <a:rPr lang="en-US" dirty="0" smtClean="0"/>
              <a:t>– difficult </a:t>
            </a:r>
            <a:r>
              <a:rPr lang="en-US" dirty="0"/>
              <a:t>to </a:t>
            </a:r>
            <a:r>
              <a:rPr lang="en-US" dirty="0" smtClean="0"/>
              <a:t>predict:</a:t>
            </a:r>
          </a:p>
          <a:p>
            <a:pPr lvl="1"/>
            <a:r>
              <a:rPr lang="en-US" dirty="0" smtClean="0"/>
              <a:t>If large benefits from cooperation, then strong </a:t>
            </a:r>
            <a:r>
              <a:rPr lang="en-US" dirty="0"/>
              <a:t>response incentives </a:t>
            </a:r>
            <a:r>
              <a:rPr lang="en-US" dirty="0" smtClean="0"/>
              <a:t>reassure actors that others will comply, making it EASIER </a:t>
            </a:r>
            <a:r>
              <a:rPr lang="en-US" dirty="0"/>
              <a:t>to negotiate </a:t>
            </a:r>
            <a:r>
              <a:rPr lang="en-US" dirty="0" smtClean="0"/>
              <a:t>agreement</a:t>
            </a:r>
          </a:p>
          <a:p>
            <a:pPr lvl="1"/>
            <a:r>
              <a:rPr lang="en-US" dirty="0" smtClean="0"/>
              <a:t>If small benefits from cooperation, then states may want to have flexibility and, therefore, weak response incentives will : </a:t>
            </a:r>
            <a:r>
              <a:rPr lang="en-US" dirty="0"/>
              <a:t>EASIER to resolve </a:t>
            </a:r>
            <a:r>
              <a:rPr lang="en-US" dirty="0" smtClean="0"/>
              <a:t>IF weak incentives </a:t>
            </a:r>
            <a:r>
              <a:rPr lang="en-US" dirty="0"/>
              <a:t>for action</a:t>
            </a:r>
          </a:p>
        </p:txBody>
      </p:sp>
    </p:spTree>
    <p:extLst>
      <p:ext uri="{BB962C8B-B14F-4D97-AF65-F5344CB8AC3E}">
        <p14:creationId xmlns:p14="http://schemas.microsoft.com/office/powerpoint/2010/main" val="16513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</a:t>
            </a:r>
            <a:r>
              <a:rPr lang="en-US" dirty="0" smtClean="0"/>
              <a:t>Conflict/harmony/cooperation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Behaviors impose only NON-material costs on other countries and only some countries see these as suboptimal</a:t>
            </a:r>
          </a:p>
          <a:p>
            <a:r>
              <a:rPr lang="en-US" dirty="0" smtClean="0"/>
              <a:t>Often </a:t>
            </a:r>
            <a:r>
              <a:rPr lang="en-US" dirty="0"/>
              <a:t>deadlock because of difference of values</a:t>
            </a:r>
          </a:p>
          <a:p>
            <a:r>
              <a:rPr lang="en-US" dirty="0" smtClean="0"/>
              <a:t>Rarely </a:t>
            </a:r>
            <a:r>
              <a:rPr lang="en-US" dirty="0"/>
              <a:t>an important priority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Some cases, all countries see outcomes as suboptimal</a:t>
            </a:r>
          </a:p>
          <a:p>
            <a:r>
              <a:rPr lang="en-US" dirty="0"/>
              <a:t>Other cases, only some see as suboptimal</a:t>
            </a:r>
          </a:p>
          <a:p>
            <a:r>
              <a:rPr lang="en-US" dirty="0"/>
              <a:t>Rarely is it an important priority</a:t>
            </a:r>
          </a:p>
        </p:txBody>
      </p:sp>
    </p:spTree>
    <p:extLst>
      <p:ext uri="{BB962C8B-B14F-4D97-AF65-F5344CB8AC3E}">
        <p14:creationId xmlns:p14="http://schemas.microsoft.com/office/powerpoint/2010/main" val="9492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Q2: 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Normative agenda so ALL countries implicated</a:t>
            </a:r>
          </a:p>
          <a:p>
            <a:r>
              <a:rPr lang="en-US" dirty="0"/>
              <a:t>For some rights, non-governmental actors are responsible (e.g., FGM)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Problems vary: regional, global, Antarctic and fisheries </a:t>
            </a:r>
            <a:r>
              <a:rPr lang="en-US" dirty="0" smtClean="0"/>
              <a:t>(different # of “players” in different problems)</a:t>
            </a:r>
            <a:endParaRPr lang="en-US" dirty="0"/>
          </a:p>
          <a:p>
            <a:r>
              <a:rPr lang="en-US" dirty="0" err="1"/>
              <a:t>Govts</a:t>
            </a:r>
            <a:r>
              <a:rPr lang="en-US" dirty="0"/>
              <a:t> often not the culprits</a:t>
            </a:r>
          </a:p>
        </p:txBody>
      </p:sp>
    </p:spTree>
    <p:extLst>
      <p:ext uri="{BB962C8B-B14F-4D97-AF65-F5344CB8AC3E}">
        <p14:creationId xmlns:p14="http://schemas.microsoft.com/office/powerpoint/2010/main" val="28117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Q3: Capacities/power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Econ/social rights AND Health: NOT all countries can provide </a:t>
            </a:r>
            <a:r>
              <a:rPr lang="en-US" i="1" dirty="0" smtClean="0"/>
              <a:t>PEPI</a:t>
            </a:r>
            <a:endParaRPr lang="en-US" i="1" dirty="0"/>
          </a:p>
          <a:p>
            <a:r>
              <a:rPr lang="en-US" dirty="0"/>
              <a:t>Powerful countries’ values wield more influence than weak countries’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Many problems, all countries are capable of engaging or not in problem</a:t>
            </a:r>
          </a:p>
          <a:p>
            <a:r>
              <a:rPr lang="en-US" dirty="0"/>
              <a:t>For some problems, some countries cannot engage in problem (e.g., nuclear pollution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some problems, some countries cannot engage in solution (e.g., wildlife protection) </a:t>
            </a:r>
            <a:r>
              <a:rPr lang="en-US" i="1" dirty="0" smtClean="0"/>
              <a:t>PEPI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Q4: Incentives/preferences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Civil/political rights: government incentives to violate to preserve order and retain power (all have capacity of restraint)</a:t>
            </a:r>
          </a:p>
          <a:p>
            <a:pPr marL="0" indent="0" algn="ctr">
              <a:buNone/>
            </a:pPr>
            <a:r>
              <a:rPr lang="en-US" i="1" dirty="0" smtClean="0"/>
              <a:t>SIMILARITIES TO Upstream/downstream problem</a:t>
            </a:r>
          </a:p>
          <a:p>
            <a:pPr marL="0" indent="0" algn="ctr">
              <a:buNone/>
            </a:pPr>
            <a:r>
              <a:rPr lang="en-US" b="1" i="1" dirty="0" smtClean="0"/>
              <a:t>BUT better thought of as Normative problem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River pollution and water use, acid rain (all have capacity but perhaps not tech of restraint)</a:t>
            </a:r>
          </a:p>
          <a:p>
            <a:pPr marL="0" indent="0" algn="ctr">
              <a:buNone/>
            </a:pPr>
            <a:r>
              <a:rPr lang="en-US" i="1" dirty="0"/>
              <a:t>Upstream/downstream problem</a:t>
            </a:r>
          </a:p>
          <a:p>
            <a:r>
              <a:rPr lang="en-US" dirty="0"/>
              <a:t>Overfishing, agreed-upon pollution problems, climate change, biodiversity loss(all have capacity but perhaps not tech of restraint)</a:t>
            </a:r>
          </a:p>
          <a:p>
            <a:pPr marL="0" indent="0" algn="ctr">
              <a:buNone/>
            </a:pPr>
            <a:r>
              <a:rPr lang="en-US" i="1" dirty="0"/>
              <a:t>Collaboration problem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48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Q5: Information/knowledge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Human Rights</a:t>
            </a:r>
          </a:p>
          <a:p>
            <a:r>
              <a:rPr lang="en-US" dirty="0"/>
              <a:t>“Knowledge” plays little role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Environment</a:t>
            </a:r>
          </a:p>
          <a:p>
            <a:r>
              <a:rPr lang="en-US" dirty="0"/>
              <a:t>Some problems well understood scientifically, others not</a:t>
            </a:r>
          </a:p>
          <a:p>
            <a:r>
              <a:rPr lang="en-US" dirty="0"/>
              <a:t>Often, knowledge of problem develops over time – new knowledge </a:t>
            </a:r>
            <a:r>
              <a:rPr lang="en-US" b="1" dirty="0"/>
              <a:t>may</a:t>
            </a:r>
            <a:r>
              <a:rPr lang="en-US" dirty="0"/>
              <a:t> change “game” from Tragedy of the Commons to harmony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48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lOr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IntlOrg</Template>
  <TotalTime>325</TotalTime>
  <Words>732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IntlOrg</vt:lpstr>
      <vt:lpstr>Problem Structure: Human Rights and the Environment </vt:lpstr>
      <vt:lpstr>Predictions based on Variation in Problem Structure</vt:lpstr>
      <vt:lpstr>Predictions based on Variation in Problem Structure</vt:lpstr>
      <vt:lpstr>Predictions based on Variation in Problem Structure</vt:lpstr>
      <vt:lpstr>Q1: Conflict/harmony/cooperation</vt:lpstr>
      <vt:lpstr>Q2: Actors</vt:lpstr>
      <vt:lpstr>Q3: Capacities/power</vt:lpstr>
      <vt:lpstr>Q4: Incentives/preferences</vt:lpstr>
      <vt:lpstr>Q5: Information/knowledge</vt:lpstr>
      <vt:lpstr>Q6: Norms/values</vt:lpstr>
      <vt:lpstr>Q7: Inherent transparency &amp; ability to cheat</vt:lpstr>
      <vt:lpstr>Q8: Response incentives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Mitchell</dc:creator>
  <cp:lastModifiedBy>Ronald Mitchell</cp:lastModifiedBy>
  <cp:revision>167</cp:revision>
  <dcterms:created xsi:type="dcterms:W3CDTF">2010-10-03T22:05:52Z</dcterms:created>
  <dcterms:modified xsi:type="dcterms:W3CDTF">2018-10-14T04:14:14Z</dcterms:modified>
</cp:coreProperties>
</file>