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5" r:id="rId2"/>
    <p:sldId id="294" r:id="rId3"/>
    <p:sldId id="290" r:id="rId4"/>
    <p:sldId id="291" r:id="rId5"/>
    <p:sldId id="292" r:id="rId6"/>
    <p:sldId id="293" r:id="rId7"/>
    <p:sldId id="279" r:id="rId8"/>
    <p:sldId id="282" r:id="rId9"/>
    <p:sldId id="281" r:id="rId10"/>
    <p:sldId id="280" r:id="rId11"/>
    <p:sldId id="285" r:id="rId12"/>
    <p:sldId id="286" r:id="rId13"/>
    <p:sldId id="276" r:id="rId14"/>
    <p:sldId id="28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15" autoAdjust="0"/>
    <p:restoredTop sz="86387" autoAdjust="0"/>
  </p:normalViewPr>
  <p:slideViewPr>
    <p:cSldViewPr>
      <p:cViewPr varScale="1">
        <p:scale>
          <a:sx n="78" d="100"/>
          <a:sy n="78" d="100"/>
        </p:scale>
        <p:origin x="102" y="8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74638"/>
            <a:ext cx="985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7A4F-604B-4E7C-B26F-EF46FE099167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36DD-4447-4F89-83FE-0F54F695E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74638"/>
            <a:ext cx="985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74638"/>
            <a:ext cx="985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74638"/>
            <a:ext cx="9855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74638"/>
            <a:ext cx="985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r="84000" b="8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D1A25-3BD9-4325-9B7B-3A1F4D45D24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.gov/www/global/arms/treaties/inf2.html" TargetMode="External"/><Relationship Id="rId2" Type="http://schemas.openxmlformats.org/officeDocument/2006/relationships/hyperlink" Target="http://www.state.gov/www/global/arms/treaties/bwc1.html#2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state.gov/www/global/arms/treaties/inf5.html" TargetMode="External"/><Relationship Id="rId4" Type="http://schemas.openxmlformats.org/officeDocument/2006/relationships/hyperlink" Target="http://www.state.gov/www/global/arms/treaties/inf4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Get you thinking about how</a:t>
            </a:r>
          </a:p>
          <a:p>
            <a:pPr lvl="1"/>
            <a:r>
              <a:rPr lang="en-US" dirty="0" smtClean="0"/>
              <a:t>To take social science theory </a:t>
            </a:r>
          </a:p>
          <a:p>
            <a:pPr lvl="1"/>
            <a:r>
              <a:rPr lang="en-US" dirty="0" smtClean="0"/>
              <a:t>Make predictions about what you will see in the world if theory is correct</a:t>
            </a:r>
          </a:p>
          <a:p>
            <a:pPr lvl="1"/>
            <a:r>
              <a:rPr lang="en-US" dirty="0" smtClean="0"/>
              <a:t>Look at evidence from the world to see if you are correct</a:t>
            </a:r>
          </a:p>
          <a:p>
            <a:pPr lvl="1"/>
            <a:r>
              <a:rPr lang="en-US" dirty="0" smtClean="0"/>
              <a:t>If so, your theory is worth keeping for awhile</a:t>
            </a:r>
          </a:p>
          <a:p>
            <a:pPr lvl="1"/>
            <a:r>
              <a:rPr lang="en-US" dirty="0" smtClean="0"/>
              <a:t>If not, revise or replace your theory – it doesn’t work!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6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u="sng" dirty="0"/>
              <a:t>Inherent Transparency:</a:t>
            </a:r>
            <a:r>
              <a:rPr lang="en-US" dirty="0"/>
              <a:t> if easy to know what other actors have done: WEAK INSPECTION procedures </a:t>
            </a:r>
          </a:p>
          <a:p>
            <a:r>
              <a:rPr lang="en-US" b="1" u="sng" dirty="0"/>
              <a:t>Response Incentives 1</a:t>
            </a:r>
            <a:r>
              <a:rPr lang="en-US" b="1" u="sng" dirty="0" smtClean="0"/>
              <a:t>:</a:t>
            </a:r>
            <a:r>
              <a:rPr lang="en-US" dirty="0" smtClean="0"/>
              <a:t> Strong </a:t>
            </a:r>
            <a:r>
              <a:rPr lang="en-US" dirty="0"/>
              <a:t>concern about violations: STRONG and SPECIFIC inspection and response system (or easy withdrawal) </a:t>
            </a:r>
          </a:p>
          <a:p>
            <a:r>
              <a:rPr lang="en-US" b="1" u="sng" dirty="0"/>
              <a:t>Response Incentives 2</a:t>
            </a:r>
            <a:r>
              <a:rPr lang="en-US" b="1" u="sng" dirty="0" smtClean="0"/>
              <a:t>:</a:t>
            </a:r>
            <a:r>
              <a:rPr lang="en-US" dirty="0" smtClean="0"/>
              <a:t> </a:t>
            </a:r>
            <a:r>
              <a:rPr lang="en-US" dirty="0"/>
              <a:t>Low concern about violations: WEAK INSPECTION and RESPONSE procedures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Hypotheses re:</a:t>
            </a:r>
            <a:br>
              <a:rPr lang="en-US" sz="3200" dirty="0"/>
            </a:br>
            <a:r>
              <a:rPr lang="en-US" sz="3200" dirty="0"/>
              <a:t>Problem Structure / Institutional Design</a:t>
            </a:r>
          </a:p>
        </p:txBody>
      </p:sp>
    </p:spTree>
    <p:extLst>
      <p:ext uri="{BB962C8B-B14F-4D97-AF65-F5344CB8AC3E}">
        <p14:creationId xmlns:p14="http://schemas.microsoft.com/office/powerpoint/2010/main" val="312066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problem</a:t>
            </a:r>
            <a:r>
              <a:rPr lang="en-US" dirty="0"/>
              <a:t>: </a:t>
            </a:r>
            <a:r>
              <a:rPr lang="en-US" dirty="0" smtClean="0"/>
              <a:t>independent decisions lead to increasing costs yet greater risks of/in war</a:t>
            </a:r>
          </a:p>
          <a:p>
            <a:r>
              <a:rPr lang="en-US" dirty="0" smtClean="0"/>
              <a:t>If </a:t>
            </a:r>
            <a:r>
              <a:rPr lang="en-US" dirty="0"/>
              <a:t>no agreement, </a:t>
            </a:r>
            <a:r>
              <a:rPr lang="en-US" dirty="0" smtClean="0"/>
              <a:t>arms race continues</a:t>
            </a:r>
          </a:p>
          <a:p>
            <a:r>
              <a:rPr lang="en-US" dirty="0" smtClean="0"/>
              <a:t>Key features: collaboration problem, no incapacity (or, in NPT, incapacity helps), no transparency, violation intolerant, strong response incentives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Security:</a:t>
            </a:r>
            <a:br>
              <a:rPr lang="en-US" sz="3600" dirty="0"/>
            </a:br>
            <a:r>
              <a:rPr lang="en-US" sz="3600" dirty="0"/>
              <a:t>Predictions based on Problem Structure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Institutional type: </a:t>
            </a:r>
            <a:r>
              <a:rPr lang="en-US" dirty="0" err="1"/>
              <a:t>reg</a:t>
            </a:r>
            <a:r>
              <a:rPr lang="en-US" dirty="0"/>
              <a:t>, proc, </a:t>
            </a:r>
            <a:r>
              <a:rPr lang="en-US" dirty="0" err="1"/>
              <a:t>prog</a:t>
            </a:r>
            <a:r>
              <a:rPr lang="en-US" dirty="0"/>
              <a:t>, gen</a:t>
            </a:r>
          </a:p>
          <a:p>
            <a:r>
              <a:rPr lang="en-US" dirty="0"/>
              <a:t>Membership</a:t>
            </a:r>
          </a:p>
          <a:p>
            <a:pPr lvl="0"/>
            <a:r>
              <a:rPr lang="en-US" dirty="0"/>
              <a:t>Primary rules</a:t>
            </a:r>
          </a:p>
          <a:p>
            <a:pPr lvl="1"/>
            <a:r>
              <a:rPr lang="en-US" dirty="0"/>
              <a:t>Common or differentiated </a:t>
            </a:r>
          </a:p>
          <a:p>
            <a:pPr lvl="1"/>
            <a:r>
              <a:rPr lang="en-US" dirty="0"/>
              <a:t>Specificity</a:t>
            </a:r>
          </a:p>
          <a:p>
            <a:pPr lvl="0"/>
            <a:r>
              <a:rPr lang="en-US" dirty="0"/>
              <a:t>Information system: self/monitor/verify</a:t>
            </a:r>
          </a:p>
          <a:p>
            <a:pPr lvl="0"/>
            <a:r>
              <a:rPr lang="en-US" dirty="0"/>
              <a:t>Response system</a:t>
            </a:r>
          </a:p>
        </p:txBody>
      </p:sp>
    </p:spTree>
    <p:extLst>
      <p:ext uri="{BB962C8B-B14F-4D97-AF65-F5344CB8AC3E}">
        <p14:creationId xmlns:p14="http://schemas.microsoft.com/office/powerpoint/2010/main" val="124323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0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Structure, Institutional Design, &amp; </a:t>
            </a:r>
            <a:r>
              <a:rPr lang="en-US" b="1" i="1" dirty="0" smtClean="0"/>
              <a:t>Security</a:t>
            </a:r>
            <a:endParaRPr lang="en-US" b="1" i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316370"/>
              </p:ext>
            </p:extLst>
          </p:nvPr>
        </p:nvGraphicFramePr>
        <p:xfrm>
          <a:off x="1676400" y="1242905"/>
          <a:ext cx="8839200" cy="526965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Non-Proliferation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Treaty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Intermediate Nuclear Forces Treaty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Q1: Conflict/deadlock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Cooperation 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Cooperation possible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Q2: Number of 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open membership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Two: closed</a:t>
                      </a:r>
                      <a:r>
                        <a:rPr lang="en-US" baseline="0" dirty="0" smtClean="0"/>
                        <a:t> membership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Q3: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Differ:</a:t>
                      </a:r>
                      <a:r>
                        <a:rPr lang="en-US" baseline="0" dirty="0" smtClean="0"/>
                        <a:t> differentiated obligations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Same: common</a:t>
                      </a:r>
                      <a:r>
                        <a:rPr lang="en-US" baseline="0" dirty="0" smtClean="0"/>
                        <a:t> obligations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Q4: Incentives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Up/downstream: linkage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Collaboration:</a:t>
                      </a:r>
                      <a:r>
                        <a:rPr lang="en-US" baseline="0" dirty="0" smtClean="0"/>
                        <a:t> regulatory institution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Q5: Information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understood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understood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Q6: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Little conflict/not</a:t>
                      </a:r>
                      <a:r>
                        <a:rPr lang="en-US" baseline="0" dirty="0" smtClean="0"/>
                        <a:t> important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Little conflict/not</a:t>
                      </a:r>
                      <a:r>
                        <a:rPr lang="en-US" baseline="0" smtClean="0"/>
                        <a:t> important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Q7: Inherent 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No: strong inspection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No: strong inspection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Q8: Response incentives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Low: strong inspection/response</a:t>
                      </a:r>
                    </a:p>
                    <a:p>
                      <a:r>
                        <a:rPr lang="en-US" dirty="0" smtClean="0"/>
                        <a:t>Strong:</a:t>
                      </a:r>
                      <a:r>
                        <a:rPr lang="en-US" baseline="0" dirty="0" smtClean="0"/>
                        <a:t> linkage as 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Low: strong inspection/response</a:t>
                      </a:r>
                    </a:p>
                    <a:p>
                      <a:r>
                        <a:rPr lang="en-US" dirty="0" smtClean="0"/>
                        <a:t>Strong: withdrawal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3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Arms Control Treaties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Biological Weapons Convention</a:t>
            </a:r>
            <a:endParaRPr lang="en-US" dirty="0" smtClean="0"/>
          </a:p>
          <a:p>
            <a:pPr lvl="1"/>
            <a:r>
              <a:rPr lang="en-US" dirty="0" smtClean="0"/>
              <a:t>Membership (Article XIV) – open to all states</a:t>
            </a:r>
          </a:p>
          <a:p>
            <a:pPr lvl="1"/>
            <a:r>
              <a:rPr lang="en-US" dirty="0" smtClean="0"/>
              <a:t>Primary Rule System (Article I, II, III)</a:t>
            </a:r>
          </a:p>
          <a:p>
            <a:pPr lvl="1"/>
            <a:r>
              <a:rPr lang="en-US" dirty="0" smtClean="0"/>
              <a:t>Information System (Article VII) - rudimentary</a:t>
            </a:r>
          </a:p>
          <a:p>
            <a:pPr lvl="1"/>
            <a:r>
              <a:rPr lang="en-US" dirty="0" smtClean="0"/>
              <a:t>Response System (</a:t>
            </a:r>
            <a:r>
              <a:rPr lang="en-US" dirty="0"/>
              <a:t>Article VII) </a:t>
            </a:r>
            <a:r>
              <a:rPr lang="en-US" dirty="0" smtClean="0"/>
              <a:t>– rudimentary</a:t>
            </a:r>
          </a:p>
          <a:p>
            <a:r>
              <a:rPr lang="en-US" dirty="0" smtClean="0">
                <a:hlinkClick r:id="rId3"/>
              </a:rPr>
              <a:t>INF Treaty</a:t>
            </a:r>
            <a:endParaRPr lang="en-US" dirty="0" smtClean="0"/>
          </a:p>
          <a:p>
            <a:pPr lvl="1"/>
            <a:r>
              <a:rPr lang="en-US" dirty="0" smtClean="0"/>
              <a:t>Membership – US and USSR only</a:t>
            </a:r>
          </a:p>
          <a:p>
            <a:pPr lvl="1"/>
            <a:r>
              <a:rPr lang="en-US" dirty="0" smtClean="0"/>
              <a:t>Primary Rule System – </a:t>
            </a:r>
            <a:r>
              <a:rPr lang="en-US" dirty="0" smtClean="0">
                <a:hlinkClick r:id="rId4"/>
              </a:rPr>
              <a:t>Elimination Protocol</a:t>
            </a:r>
            <a:endParaRPr lang="en-US" dirty="0" smtClean="0"/>
          </a:p>
          <a:p>
            <a:pPr lvl="1"/>
            <a:r>
              <a:rPr lang="en-US" dirty="0" smtClean="0"/>
              <a:t>Information System – </a:t>
            </a:r>
            <a:r>
              <a:rPr lang="en-US" dirty="0" smtClean="0">
                <a:hlinkClick r:id="rId5"/>
              </a:rPr>
              <a:t>Inspections Protocol</a:t>
            </a:r>
            <a:endParaRPr lang="en-US" dirty="0" smtClean="0"/>
          </a:p>
          <a:p>
            <a:pPr lvl="1"/>
            <a:r>
              <a:rPr lang="en-US" dirty="0" smtClean="0"/>
              <a:t>Response System – </a:t>
            </a:r>
            <a:r>
              <a:rPr lang="en-US" dirty="0" smtClean="0">
                <a:hlinkClick r:id="rId3"/>
              </a:rPr>
              <a:t>Withdrawal (Article XV)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4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Institutional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Regulatory</a:t>
            </a:r>
          </a:p>
          <a:p>
            <a:pPr lvl="1"/>
            <a:r>
              <a:rPr lang="en-US" dirty="0"/>
              <a:t>Coordination, collaboration, and upstream/downstream problems</a:t>
            </a:r>
          </a:p>
          <a:p>
            <a:r>
              <a:rPr lang="en-US" dirty="0"/>
              <a:t>Procedural</a:t>
            </a:r>
          </a:p>
          <a:p>
            <a:pPr lvl="1"/>
            <a:r>
              <a:rPr lang="en-US" dirty="0"/>
              <a:t>Epistemic/knowledge </a:t>
            </a:r>
            <a:r>
              <a:rPr lang="en-US" dirty="0" smtClean="0"/>
              <a:t>problems</a:t>
            </a:r>
            <a:endParaRPr lang="en-US" dirty="0"/>
          </a:p>
          <a:p>
            <a:r>
              <a:rPr lang="en-US" dirty="0" smtClean="0"/>
              <a:t>Programmatic</a:t>
            </a:r>
          </a:p>
          <a:p>
            <a:pPr lvl="1"/>
            <a:r>
              <a:rPr lang="en-US" dirty="0"/>
              <a:t>Positive externalities plagued by </a:t>
            </a:r>
            <a:r>
              <a:rPr lang="en-US" dirty="0" smtClean="0"/>
              <a:t>incapacities</a:t>
            </a:r>
            <a:endParaRPr lang="en-US" dirty="0"/>
          </a:p>
          <a:p>
            <a:r>
              <a:rPr lang="en-US" dirty="0" smtClean="0"/>
              <a:t>Generative</a:t>
            </a:r>
          </a:p>
          <a:p>
            <a:pPr lvl="1"/>
            <a:r>
              <a:rPr lang="en-US" dirty="0"/>
              <a:t>Normative problems </a:t>
            </a:r>
          </a:p>
        </p:txBody>
      </p:sp>
    </p:spTree>
    <p:extLst>
      <p:ext uri="{BB962C8B-B14F-4D97-AF65-F5344CB8AC3E}">
        <p14:creationId xmlns:p14="http://schemas.microsoft.com/office/powerpoint/2010/main" val="293528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3" indent="-342900">
              <a:buFont typeface="Arial" pitchFamily="34" charset="0"/>
              <a:buChar char="•"/>
            </a:pPr>
            <a:r>
              <a:rPr lang="en-US" sz="3200" dirty="0"/>
              <a:t>Capacity issues: if some actors can prevent others from bad behavior, membership limited to capable</a:t>
            </a:r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3200" dirty="0"/>
              <a:t>Limit membership if enforcement problems and uncertainty about preferences</a:t>
            </a:r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3200" dirty="0"/>
              <a:t>Inclusive membership if distribution problems or symmetric problems </a:t>
            </a:r>
          </a:p>
        </p:txBody>
      </p:sp>
    </p:spTree>
    <p:extLst>
      <p:ext uri="{BB962C8B-B14F-4D97-AF65-F5344CB8AC3E}">
        <p14:creationId xmlns:p14="http://schemas.microsoft.com/office/powerpoint/2010/main" val="239729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Primary rule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Ambitiousness</a:t>
            </a:r>
          </a:p>
          <a:p>
            <a:pPr lvl="1"/>
            <a:r>
              <a:rPr lang="en-US" dirty="0" smtClean="0"/>
              <a:t>Vague/specific</a:t>
            </a:r>
          </a:p>
          <a:p>
            <a:pPr lvl="1"/>
            <a:r>
              <a:rPr lang="en-US" dirty="0" smtClean="0"/>
              <a:t>Depth of cooperation</a:t>
            </a:r>
          </a:p>
          <a:p>
            <a:r>
              <a:rPr lang="en-US" dirty="0" smtClean="0"/>
              <a:t>Basic type of rules</a:t>
            </a:r>
          </a:p>
          <a:p>
            <a:pPr lvl="1"/>
            <a:r>
              <a:rPr lang="en-US" dirty="0" smtClean="0"/>
              <a:t>Proscriptions/prescriptions</a:t>
            </a:r>
          </a:p>
          <a:p>
            <a:pPr lvl="1"/>
            <a:r>
              <a:rPr lang="en-US" dirty="0" smtClean="0"/>
              <a:t>Incentive issues</a:t>
            </a:r>
          </a:p>
          <a:p>
            <a:pPr lvl="1"/>
            <a:r>
              <a:rPr lang="en-US" dirty="0" smtClean="0"/>
              <a:t>Capacity issues</a:t>
            </a:r>
          </a:p>
          <a:p>
            <a:r>
              <a:rPr lang="en-US" dirty="0" smtClean="0"/>
              <a:t>Scope: broad/narrow</a:t>
            </a:r>
          </a:p>
          <a:p>
            <a:r>
              <a:rPr lang="en-US" dirty="0" smtClean="0"/>
              <a:t>Common vs. differentiated obligations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78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Information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Strength of information system</a:t>
            </a:r>
          </a:p>
          <a:p>
            <a:pPr lvl="1"/>
            <a:r>
              <a:rPr lang="en-US" dirty="0" smtClean="0"/>
              <a:t>Strong: collaboration, up/down, normative, and low inherent transparency</a:t>
            </a:r>
          </a:p>
          <a:p>
            <a:pPr lvl="1"/>
            <a:r>
              <a:rPr lang="en-US" dirty="0" smtClean="0"/>
              <a:t>Weak: coordination, high inherent transparency</a:t>
            </a:r>
          </a:p>
          <a:p>
            <a:r>
              <a:rPr lang="en-US" dirty="0" smtClean="0"/>
              <a:t>Type of information system</a:t>
            </a:r>
          </a:p>
          <a:p>
            <a:pPr lvl="1"/>
            <a:r>
              <a:rPr lang="en-US" dirty="0" smtClean="0"/>
              <a:t>Centralized?</a:t>
            </a:r>
          </a:p>
          <a:p>
            <a:pPr lvl="1"/>
            <a:r>
              <a:rPr lang="en-US" dirty="0" smtClean="0"/>
              <a:t>Self-reporting / monitoring / verification</a:t>
            </a:r>
          </a:p>
          <a:p>
            <a:pPr lvl="1"/>
            <a:r>
              <a:rPr lang="en-US" dirty="0" smtClean="0"/>
              <a:t>Enforcement school vs. management school: what is “behavioral model” and how is info to be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151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Response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Response strategies</a:t>
            </a:r>
            <a:endParaRPr lang="en-US" dirty="0"/>
          </a:p>
          <a:p>
            <a:pPr lvl="1"/>
            <a:r>
              <a:rPr lang="en-US" dirty="0"/>
              <a:t>Altering consequences</a:t>
            </a:r>
          </a:p>
          <a:p>
            <a:pPr lvl="2"/>
            <a:r>
              <a:rPr lang="en-US" dirty="0"/>
              <a:t>Deterrence: increase expected costs of violation</a:t>
            </a:r>
          </a:p>
          <a:p>
            <a:pPr lvl="2"/>
            <a:r>
              <a:rPr lang="en-US" dirty="0"/>
              <a:t>Remuneration: increase expected benefits of compliance</a:t>
            </a:r>
          </a:p>
          <a:p>
            <a:pPr lvl="1"/>
            <a:r>
              <a:rPr lang="en-US" dirty="0"/>
              <a:t>Altering opportunities</a:t>
            </a:r>
          </a:p>
          <a:p>
            <a:pPr lvl="2"/>
            <a:r>
              <a:rPr lang="en-US" dirty="0"/>
              <a:t>Generative: create new opportunities to comply</a:t>
            </a:r>
          </a:p>
          <a:p>
            <a:pPr lvl="2"/>
            <a:r>
              <a:rPr lang="en-US" dirty="0"/>
              <a:t>Preclusive: remove opportunities to violate</a:t>
            </a:r>
          </a:p>
          <a:p>
            <a:pPr lvl="1"/>
            <a:r>
              <a:rPr lang="en-US" dirty="0"/>
              <a:t>Altering perceptions</a:t>
            </a:r>
          </a:p>
          <a:p>
            <a:pPr lvl="2"/>
            <a:r>
              <a:rPr lang="en-US" dirty="0"/>
              <a:t>Cognitive: provide new information that changes perception of best choice</a:t>
            </a:r>
          </a:p>
          <a:p>
            <a:pPr lvl="2"/>
            <a:r>
              <a:rPr lang="en-US" dirty="0"/>
              <a:t>Normative: re-educate regarding values</a:t>
            </a:r>
          </a:p>
          <a:p>
            <a:r>
              <a:rPr lang="en-US" dirty="0"/>
              <a:t>Reciprocity of response: diffuse / specific</a:t>
            </a:r>
          </a:p>
          <a:p>
            <a:r>
              <a:rPr lang="en-US" dirty="0"/>
              <a:t>Strictness of response: violation tolerance</a:t>
            </a:r>
          </a:p>
          <a:p>
            <a:r>
              <a:rPr lang="en-US" dirty="0"/>
              <a:t>Sources of “institutional </a:t>
            </a:r>
            <a:r>
              <a:rPr lang="en-US" dirty="0" smtClean="0"/>
              <a:t>crises”</a:t>
            </a:r>
          </a:p>
          <a:p>
            <a:r>
              <a:rPr lang="en-US" dirty="0" smtClean="0"/>
              <a:t>Enforcement </a:t>
            </a:r>
            <a:r>
              <a:rPr lang="en-US" dirty="0"/>
              <a:t>school vs. management school: what is “behavioral model” and how </a:t>
            </a:r>
            <a:r>
              <a:rPr lang="en-US" dirty="0" smtClean="0"/>
              <a:t>does response 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240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Hypotheses re:</a:t>
            </a:r>
            <a:br>
              <a:rPr lang="en-US" sz="3200" dirty="0"/>
            </a:br>
            <a:r>
              <a:rPr lang="en-US" sz="3200" dirty="0"/>
              <a:t>Problem Structure / Institutional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u="sng" dirty="0"/>
              <a:t>Conflict/cooperation:</a:t>
            </a:r>
            <a:r>
              <a:rPr lang="en-US" sz="2600" dirty="0"/>
              <a:t> if relevant actors prefer outcomes of conflict more than viable alternatives: NO institution</a:t>
            </a:r>
          </a:p>
          <a:p>
            <a:r>
              <a:rPr lang="en-US" sz="2600" u="sng" dirty="0"/>
              <a:t>Capacities 1</a:t>
            </a:r>
            <a:r>
              <a:rPr lang="en-US" sz="2600" dirty="0"/>
              <a:t>: if capacity for BAD behavior depends on others: REGULATORY institution which LIMITS membership to capable states and COMMON obligations to ban behaviors that would allow others to engage in bad behavior</a:t>
            </a:r>
          </a:p>
          <a:p>
            <a:r>
              <a:rPr lang="en-US" sz="2600" u="sng" dirty="0"/>
              <a:t>Capacities 2:</a:t>
            </a:r>
            <a:r>
              <a:rPr lang="en-US" sz="2600" dirty="0"/>
              <a:t> if some actors lack CAPACITY for GOOD behavior: PROGRAMMATIC institution which EXPANDS membership and DIFFERENTIATED obligations (donors/recipients) and RESPONSE of capacity enhancements (not rewards/sanctions)</a:t>
            </a:r>
          </a:p>
        </p:txBody>
      </p:sp>
    </p:spTree>
    <p:extLst>
      <p:ext uri="{BB962C8B-B14F-4D97-AF65-F5344CB8AC3E}">
        <p14:creationId xmlns:p14="http://schemas.microsoft.com/office/powerpoint/2010/main" val="30316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u="sng" dirty="0"/>
              <a:t>Incentives 1:</a:t>
            </a:r>
            <a:r>
              <a:rPr lang="en-US" dirty="0"/>
              <a:t> </a:t>
            </a:r>
          </a:p>
          <a:p>
            <a:pPr lvl="1"/>
            <a:r>
              <a:rPr lang="en-US" sz="2400" dirty="0"/>
              <a:t>Coordination: REGULATORY institution with COMMON obligations and NO response system</a:t>
            </a:r>
          </a:p>
          <a:p>
            <a:pPr lvl="1"/>
            <a:r>
              <a:rPr lang="en-US" sz="2400" dirty="0"/>
              <a:t>Up/Downstream: REGULATORY institution with DIFFERENTIATED obligations and LINKAGE response system</a:t>
            </a:r>
          </a:p>
          <a:p>
            <a:pPr lvl="1"/>
            <a:r>
              <a:rPr lang="en-US" sz="2400" dirty="0"/>
              <a:t>Collaboration: REGULATORY institution with COMMON obligations and RETALIATORY (“reversion”) response system</a:t>
            </a:r>
          </a:p>
          <a:p>
            <a:r>
              <a:rPr lang="en-US" b="1" u="sng" dirty="0"/>
              <a:t>Incentives 2:</a:t>
            </a:r>
            <a:r>
              <a:rPr lang="en-US" dirty="0"/>
              <a:t> </a:t>
            </a:r>
            <a:r>
              <a:rPr lang="en-US" sz="2800" dirty="0"/>
              <a:t>if strong incentives to cheat: clearly specified INSPECTION and RESPONSE rules (likely for collaboration &amp; upstream/downstream but NOT coordination)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Hypotheses re:</a:t>
            </a:r>
            <a:br>
              <a:rPr lang="en-US" sz="3200" dirty="0"/>
            </a:br>
            <a:r>
              <a:rPr lang="en-US" sz="3200" dirty="0"/>
              <a:t>Problem Structure / Institutional Design</a:t>
            </a:r>
          </a:p>
        </p:txBody>
      </p:sp>
    </p:spTree>
    <p:extLst>
      <p:ext uri="{BB962C8B-B14F-4D97-AF65-F5344CB8AC3E}">
        <p14:creationId xmlns:p14="http://schemas.microsoft.com/office/powerpoint/2010/main" val="361609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Information:</a:t>
            </a:r>
            <a:r>
              <a:rPr lang="en-US" dirty="0"/>
              <a:t> if little INFORMATION about consequences of behavior: PROGRAMMATIC or PROCEDURAL institution with weak information / response systems</a:t>
            </a:r>
          </a:p>
          <a:p>
            <a:r>
              <a:rPr lang="en-US" b="1" u="sng" dirty="0"/>
              <a:t>Norms:</a:t>
            </a:r>
            <a:r>
              <a:rPr lang="en-US" b="1" dirty="0"/>
              <a:t> </a:t>
            </a:r>
            <a:r>
              <a:rPr lang="en-US" dirty="0"/>
              <a:t>if effort by some to instill NORMS in </a:t>
            </a:r>
            <a:r>
              <a:rPr lang="en-US" dirty="0" smtClean="0"/>
              <a:t>others; GENERATIVE </a:t>
            </a:r>
            <a:r>
              <a:rPr lang="en-US" dirty="0"/>
              <a:t>institution has WEAK information/response system (or sanctions if strong pre-institutional norm against behavior)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Hypotheses re:</a:t>
            </a:r>
            <a:br>
              <a:rPr lang="en-US" sz="3200" dirty="0"/>
            </a:br>
            <a:r>
              <a:rPr lang="en-US" sz="3200" dirty="0"/>
              <a:t>Problem Structure / Institutional Design</a:t>
            </a:r>
          </a:p>
        </p:txBody>
      </p:sp>
    </p:spTree>
    <p:extLst>
      <p:ext uri="{BB962C8B-B14F-4D97-AF65-F5344CB8AC3E}">
        <p14:creationId xmlns:p14="http://schemas.microsoft.com/office/powerpoint/2010/main" val="291002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lOr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IntlOrg</Template>
  <TotalTime>498</TotalTime>
  <Words>796</Words>
  <Application>Microsoft Office PowerPoint</Application>
  <PresentationFormat>Widescreen</PresentationFormat>
  <Paragraphs>122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IntlOrg</vt:lpstr>
      <vt:lpstr>Goal of Today’s Class</vt:lpstr>
      <vt:lpstr>Institutional type</vt:lpstr>
      <vt:lpstr>Membership</vt:lpstr>
      <vt:lpstr>Primary rule system</vt:lpstr>
      <vt:lpstr>Information system</vt:lpstr>
      <vt:lpstr>Response system</vt:lpstr>
      <vt:lpstr>Hypotheses re: Problem Structure / Institutional Design</vt:lpstr>
      <vt:lpstr>Hypotheses re: Problem Structure / Institutional Design</vt:lpstr>
      <vt:lpstr>Hypotheses re: Problem Structure / Institutional Design</vt:lpstr>
      <vt:lpstr>Hypotheses re: Problem Structure / Institutional Design</vt:lpstr>
      <vt:lpstr>Security</vt:lpstr>
      <vt:lpstr>Security: Predictions based on Problem Structure</vt:lpstr>
      <vt:lpstr>Problem Structure, Institutional Design, &amp; Security</vt:lpstr>
      <vt:lpstr>Arms Control Treaties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Mitchell</dc:creator>
  <cp:lastModifiedBy>Ronald Mitchell</cp:lastModifiedBy>
  <cp:revision>215</cp:revision>
  <dcterms:created xsi:type="dcterms:W3CDTF">2010-10-03T22:05:52Z</dcterms:created>
  <dcterms:modified xsi:type="dcterms:W3CDTF">2018-10-22T15:30:01Z</dcterms:modified>
</cp:coreProperties>
</file>