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11" r:id="rId2"/>
  </p:sldMasterIdLst>
  <p:sldIdLst>
    <p:sldId id="295" r:id="rId3"/>
    <p:sldId id="307" r:id="rId4"/>
    <p:sldId id="294" r:id="rId5"/>
    <p:sldId id="290" r:id="rId6"/>
    <p:sldId id="291" r:id="rId7"/>
    <p:sldId id="292" r:id="rId8"/>
    <p:sldId id="293" r:id="rId9"/>
    <p:sldId id="279" r:id="rId10"/>
    <p:sldId id="282" r:id="rId11"/>
    <p:sldId id="281" r:id="rId12"/>
    <p:sldId id="280" r:id="rId13"/>
    <p:sldId id="303" r:id="rId14"/>
    <p:sldId id="304" r:id="rId15"/>
    <p:sldId id="298" r:id="rId16"/>
    <p:sldId id="299" r:id="rId17"/>
    <p:sldId id="283" r:id="rId18"/>
    <p:sldId id="306" r:id="rId19"/>
    <p:sldId id="305" r:id="rId20"/>
    <p:sldId id="300" r:id="rId21"/>
    <p:sldId id="301" r:id="rId22"/>
    <p:sldId id="302" r:id="rId23"/>
    <p:sldId id="29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15" autoAdjust="0"/>
    <p:restoredTop sz="86387" autoAdjust="0"/>
  </p:normalViewPr>
  <p:slideViewPr>
    <p:cSldViewPr>
      <p:cViewPr varScale="1">
        <p:scale>
          <a:sx n="61" d="100"/>
          <a:sy n="61" d="100"/>
        </p:scale>
        <p:origin x="96" y="3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5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274638"/>
            <a:ext cx="9855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57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56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7A4F-604B-4E7C-B26F-EF46FE099167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36DD-4447-4F89-83FE-0F54F695E8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700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239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18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50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534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625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117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61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274638"/>
            <a:ext cx="9855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2300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018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552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961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4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8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274638"/>
            <a:ext cx="9855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55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274638"/>
            <a:ext cx="9855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54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274638"/>
            <a:ext cx="9855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994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2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48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D1A25-3BD9-4325-9B7B-3A1F4D45D24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36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r="84000" b="8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D1A25-3BD9-4325-9B7B-3A1F4D45D24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D1A25-3BD9-4325-9B7B-3A1F4D45D241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BC5B5-F9A5-46FF-9442-CF1EF4DB35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94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theory and predictions</a:t>
            </a:r>
          </a:p>
          <a:p>
            <a:r>
              <a:rPr lang="en-US" dirty="0" smtClean="0"/>
              <a:t>Apply to trade issues, including WTO and EU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14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Hypotheses re:</a:t>
            </a:r>
            <a:br>
              <a:rPr lang="en-US" sz="3200" dirty="0"/>
            </a:br>
            <a:r>
              <a:rPr lang="en-US" sz="3200" dirty="0"/>
              <a:t>Problem Structure / Institutional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Information:</a:t>
            </a:r>
            <a:r>
              <a:rPr lang="en-US" dirty="0"/>
              <a:t> if little INFORMATION about consequences of behavior: PROGRAMMATIC or PROCEDURAL institution with weak information / response systems</a:t>
            </a:r>
          </a:p>
          <a:p>
            <a:r>
              <a:rPr lang="en-US" b="1" u="sng" dirty="0"/>
              <a:t>Norms:</a:t>
            </a:r>
            <a:r>
              <a:rPr lang="en-US" b="1" dirty="0"/>
              <a:t> </a:t>
            </a:r>
            <a:r>
              <a:rPr lang="en-US" dirty="0"/>
              <a:t>if effort by some to instill NORMS in </a:t>
            </a:r>
            <a:r>
              <a:rPr lang="en-US" dirty="0" smtClean="0"/>
              <a:t>others; GENERATIVE </a:t>
            </a:r>
            <a:r>
              <a:rPr lang="en-US" dirty="0"/>
              <a:t>institution has WEAK information/response system (or sanctions if strong pre-institutional norm against behavior)</a:t>
            </a:r>
          </a:p>
        </p:txBody>
      </p:sp>
    </p:spTree>
    <p:extLst>
      <p:ext uri="{BB962C8B-B14F-4D97-AF65-F5344CB8AC3E}">
        <p14:creationId xmlns:p14="http://schemas.microsoft.com/office/powerpoint/2010/main" val="291002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Hypotheses re:</a:t>
            </a:r>
            <a:br>
              <a:rPr lang="en-US" sz="3200" dirty="0"/>
            </a:br>
            <a:r>
              <a:rPr lang="en-US" sz="3200" dirty="0"/>
              <a:t>Problem Structure / Institutional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u="sng" dirty="0"/>
              <a:t>Inherent Transparency:</a:t>
            </a:r>
            <a:r>
              <a:rPr lang="en-US" dirty="0"/>
              <a:t> if easy to know what other actors have done: WEAK INSPECTION procedures </a:t>
            </a:r>
          </a:p>
          <a:p>
            <a:r>
              <a:rPr lang="en-US" b="1" u="sng" dirty="0"/>
              <a:t>Response Incentives 1</a:t>
            </a:r>
            <a:r>
              <a:rPr lang="en-US" b="1" u="sng" dirty="0" smtClean="0"/>
              <a:t>:</a:t>
            </a:r>
            <a:r>
              <a:rPr lang="en-US" dirty="0" smtClean="0"/>
              <a:t> Strong </a:t>
            </a:r>
            <a:r>
              <a:rPr lang="en-US" dirty="0"/>
              <a:t>concern about violations: STRONG and SPECIFIC inspection and response system (or easy withdrawal) </a:t>
            </a:r>
          </a:p>
          <a:p>
            <a:r>
              <a:rPr lang="en-US" b="1" u="sng" dirty="0"/>
              <a:t>Response Incentives 2</a:t>
            </a:r>
            <a:r>
              <a:rPr lang="en-US" b="1" u="sng" dirty="0" smtClean="0"/>
              <a:t>:</a:t>
            </a:r>
            <a:r>
              <a:rPr lang="en-US" dirty="0" smtClean="0"/>
              <a:t> </a:t>
            </a:r>
            <a:r>
              <a:rPr lang="en-US" dirty="0"/>
              <a:t>Low concern about violations: WEAK INSPECTION and RESPONSE procedures</a:t>
            </a:r>
          </a:p>
        </p:txBody>
      </p:sp>
    </p:spTree>
    <p:extLst>
      <p:ext uri="{BB962C8B-B14F-4D97-AF65-F5344CB8AC3E}">
        <p14:creationId xmlns:p14="http://schemas.microsoft.com/office/powerpoint/2010/main" val="312066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Trade: </a:t>
            </a:r>
            <a:br>
              <a:rPr lang="en-US" sz="3600" dirty="0"/>
            </a:br>
            <a:r>
              <a:rPr lang="en-US" sz="3600" dirty="0"/>
              <a:t>Predictions based on Problem Structure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Institutional type: </a:t>
            </a:r>
            <a:r>
              <a:rPr lang="en-US" dirty="0" err="1"/>
              <a:t>reg</a:t>
            </a:r>
            <a:r>
              <a:rPr lang="en-US" dirty="0"/>
              <a:t>, proc, </a:t>
            </a:r>
            <a:r>
              <a:rPr lang="en-US" dirty="0" err="1"/>
              <a:t>prog</a:t>
            </a:r>
            <a:r>
              <a:rPr lang="en-US" dirty="0"/>
              <a:t>, gen</a:t>
            </a:r>
          </a:p>
          <a:p>
            <a:r>
              <a:rPr lang="en-US" dirty="0"/>
              <a:t>Membership</a:t>
            </a:r>
          </a:p>
          <a:p>
            <a:pPr lvl="0"/>
            <a:r>
              <a:rPr lang="en-US" dirty="0"/>
              <a:t>Primary rules</a:t>
            </a:r>
          </a:p>
          <a:p>
            <a:pPr lvl="1"/>
            <a:r>
              <a:rPr lang="en-US" dirty="0"/>
              <a:t>Common or differentiated </a:t>
            </a:r>
          </a:p>
          <a:p>
            <a:pPr lvl="1"/>
            <a:r>
              <a:rPr lang="en-US" dirty="0"/>
              <a:t>Specificity</a:t>
            </a:r>
          </a:p>
          <a:p>
            <a:pPr lvl="0"/>
            <a:r>
              <a:rPr lang="en-US" dirty="0"/>
              <a:t>Information system: self/monitor/verify</a:t>
            </a:r>
          </a:p>
          <a:p>
            <a:pPr lvl="0"/>
            <a:r>
              <a:rPr lang="en-US" dirty="0"/>
              <a:t>Response system</a:t>
            </a:r>
          </a:p>
        </p:txBody>
      </p:sp>
    </p:spTree>
    <p:extLst>
      <p:ext uri="{BB962C8B-B14F-4D97-AF65-F5344CB8AC3E}">
        <p14:creationId xmlns:p14="http://schemas.microsoft.com/office/powerpoint/2010/main" val="405551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0"/>
            <a:ext cx="7391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 Structure, Institutional Design, &amp; </a:t>
            </a:r>
            <a:r>
              <a:rPr lang="en-US" b="1" i="1" dirty="0" smtClean="0"/>
              <a:t>Trade</a:t>
            </a:r>
            <a:endParaRPr lang="en-US" b="1" i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762000" y="1381758"/>
          <a:ext cx="10591801" cy="4975016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739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62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62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18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GATT/ WTO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EU</a:t>
                      </a:r>
                    </a:p>
                    <a:p>
                      <a:pPr algn="ctr"/>
                      <a:r>
                        <a:rPr lang="en-US" dirty="0" smtClean="0"/>
                        <a:t>(but could do Mercosur)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Q1: Conflict/deadlock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Cooperation possible (not deadlock)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Cooperation possible (not deadlock)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Q2: Number of actors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Many:</a:t>
                      </a:r>
                      <a:r>
                        <a:rPr lang="en-US" baseline="0" dirty="0" smtClean="0"/>
                        <a:t> membership by </a:t>
                      </a:r>
                      <a:r>
                        <a:rPr lang="en-US" dirty="0" smtClean="0"/>
                        <a:t>any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Few: </a:t>
                      </a:r>
                      <a:r>
                        <a:rPr lang="en-US" baseline="0" dirty="0" smtClean="0"/>
                        <a:t>membership limited to region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Q3: Capacity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Equal</a:t>
                      </a:r>
                      <a:r>
                        <a:rPr lang="en-US" baseline="0" dirty="0" smtClean="0"/>
                        <a:t> capacities so </a:t>
                      </a:r>
                      <a:r>
                        <a:rPr lang="en-US" dirty="0" smtClean="0"/>
                        <a:t>common</a:t>
                      </a:r>
                      <a:r>
                        <a:rPr lang="en-US" baseline="0" dirty="0" smtClean="0"/>
                        <a:t> obligations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Equal</a:t>
                      </a:r>
                      <a:r>
                        <a:rPr lang="en-US" baseline="0" dirty="0" smtClean="0"/>
                        <a:t> capacities so </a:t>
                      </a:r>
                      <a:r>
                        <a:rPr lang="en-US" dirty="0" smtClean="0"/>
                        <a:t>common</a:t>
                      </a:r>
                      <a:r>
                        <a:rPr lang="en-US" baseline="0" dirty="0" smtClean="0"/>
                        <a:t> obligations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Q4: Incentives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Collaboration so</a:t>
                      </a:r>
                      <a:r>
                        <a:rPr lang="en-US" baseline="0" dirty="0" smtClean="0"/>
                        <a:t> regulatory institution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Collaboration so</a:t>
                      </a:r>
                      <a:r>
                        <a:rPr lang="en-US" baseline="0" dirty="0" smtClean="0"/>
                        <a:t> regulatory institution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Q5: Information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Problem understood so no research</a:t>
                      </a:r>
                      <a:r>
                        <a:rPr lang="en-US" baseline="0" dirty="0" smtClean="0"/>
                        <a:t> arm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Problem understood so no research</a:t>
                      </a:r>
                      <a:r>
                        <a:rPr lang="en-US" baseline="0" dirty="0" smtClean="0"/>
                        <a:t> arm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Q6: Values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r>
                        <a:rPr lang="en-US" baseline="0" dirty="0" smtClean="0"/>
                        <a:t> states agree on free trade as good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r>
                        <a:rPr lang="en-US" baseline="0" dirty="0" smtClean="0"/>
                        <a:t> states agree on free trade as good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Q7: Inherent transparency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for</a:t>
                      </a:r>
                      <a:r>
                        <a:rPr lang="en-US" baseline="0" dirty="0" smtClean="0"/>
                        <a:t> tariffs so </a:t>
                      </a:r>
                      <a:r>
                        <a:rPr lang="en-US" dirty="0" smtClean="0"/>
                        <a:t>weak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inspection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for</a:t>
                      </a:r>
                      <a:r>
                        <a:rPr lang="en-US" baseline="0" dirty="0" smtClean="0"/>
                        <a:t> tariffs so </a:t>
                      </a:r>
                      <a:r>
                        <a:rPr lang="en-US" dirty="0" smtClean="0"/>
                        <a:t>weak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inspection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18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Q8: Response incentives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Strong</a:t>
                      </a:r>
                      <a:r>
                        <a:rPr lang="en-US" baseline="0" dirty="0" smtClean="0"/>
                        <a:t> incentives and reciprocity 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Strong</a:t>
                      </a:r>
                      <a:r>
                        <a:rPr lang="en-US" baseline="0" dirty="0" smtClean="0"/>
                        <a:t> incentives and reciprocity works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20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2248204" y="2801424"/>
            <a:ext cx="2003508" cy="822986"/>
          </a:xfrm>
          <a:prstGeom prst="rect">
            <a:avLst/>
          </a:prstGeom>
          <a:solidFill>
            <a:srgbClr val="00B0F0"/>
          </a:solidFill>
          <a:ln>
            <a:solidFill>
              <a:srgbClr val="92D050"/>
            </a:solidFill>
          </a:ln>
          <a:scene3d>
            <a:camera prst="orthographicFront">
              <a:rot lat="1800000" lon="3000000" rev="0"/>
            </a:camera>
            <a:lightRig rig="threePt" dir="t"/>
          </a:scene3d>
          <a:sp3d extrusionH="2540000">
            <a:bevelT w="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 rot="20217271">
            <a:off x="2756597" y="1836262"/>
            <a:ext cx="2355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  <a:t>Country B grows sugar</a:t>
            </a:r>
            <a:b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  <a:t>for </a:t>
            </a:r>
            <a:r>
              <a:rPr lang="en-US" b="1" i="1" dirty="0" smtClean="0">
                <a:solidFill>
                  <a:srgbClr val="FF0000"/>
                </a:solidFill>
              </a:rPr>
              <a:t>$4</a:t>
            </a:r>
            <a:r>
              <a:rPr lang="en-US" b="1" i="1" dirty="0" smtClean="0">
                <a:solidFill>
                  <a:srgbClr val="FFFF00"/>
                </a:solidFill>
              </a:rPr>
              <a:t> </a:t>
            </a:r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  <a:t>per pound</a:t>
            </a:r>
            <a:endParaRPr lang="en-US" b="1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V="1">
            <a:off x="5480205" y="1988629"/>
            <a:ext cx="3503155" cy="1557480"/>
          </a:xfrm>
          <a:prstGeom prst="rect">
            <a:avLst/>
          </a:prstGeom>
          <a:solidFill>
            <a:srgbClr val="00B0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>
              <a:rot lat="1800000" lon="3000000" rev="0"/>
            </a:camera>
            <a:lightRig rig="threePt" dir="t"/>
          </a:scene3d>
          <a:sp3d extrusionH="3810000">
            <a:bevelT w="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638797" y="1838740"/>
            <a:ext cx="3204520" cy="1839436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>
            <a:solidFill>
              <a:schemeClr val="bg1">
                <a:lumMod val="85000"/>
                <a:alpha val="88000"/>
              </a:schemeClr>
            </a:solidFill>
          </a:ln>
          <a:scene3d>
            <a:camera prst="orthographicFront">
              <a:rot lat="1800000" lon="3000000" rev="0"/>
            </a:camera>
            <a:lightRig rig="threePt" dir="t"/>
          </a:scene3d>
          <a:sp3d>
            <a:bevelT w="0" h="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FC94-9B7A-47AC-B108-CB31F5C43551}" type="slidenum">
              <a:rPr lang="en-US" smtClean="0"/>
              <a:t>14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60320" y="2920322"/>
            <a:ext cx="1556954" cy="873205"/>
          </a:xfrm>
          <a:prstGeom prst="rect">
            <a:avLst/>
          </a:prstGeom>
          <a:solidFill>
            <a:srgbClr val="00B0F0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>
              <a:rot lat="1800000" lon="3000000" rev="0"/>
            </a:camera>
            <a:lightRig rig="threePt" dir="t"/>
          </a:scene3d>
          <a:sp3d extrusionH="1270000">
            <a:bevelT w="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82311" y="3414586"/>
            <a:ext cx="1556954" cy="873205"/>
          </a:xfrm>
          <a:prstGeom prst="rect">
            <a:avLst/>
          </a:prstGeom>
          <a:solidFill>
            <a:srgbClr val="00B0F0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>
              <a:rot lat="1800000" lon="3000000" rev="0"/>
            </a:camera>
            <a:lightRig rig="threePt" dir="t"/>
          </a:scene3d>
          <a:sp3d extrusionH="1270000">
            <a:bevelT w="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910642" y="3562865"/>
            <a:ext cx="1556954" cy="873205"/>
          </a:xfrm>
          <a:prstGeom prst="rect">
            <a:avLst/>
          </a:prstGeom>
          <a:solidFill>
            <a:srgbClr val="00B0F0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>
              <a:rot lat="1800000" lon="3000000" rev="0"/>
            </a:camera>
            <a:lightRig rig="threePt" dir="t"/>
          </a:scene3d>
          <a:sp3d extrusionH="1270000">
            <a:bevelT w="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36746" y="4061251"/>
            <a:ext cx="1556954" cy="873205"/>
          </a:xfrm>
          <a:prstGeom prst="rect">
            <a:avLst/>
          </a:prstGeom>
          <a:solidFill>
            <a:srgbClr val="00B0F0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>
              <a:rot lat="1800000" lon="3000000" rev="0"/>
            </a:camera>
            <a:lightRig rig="threePt" dir="t"/>
          </a:scene3d>
          <a:sp3d extrusionH="1270000">
            <a:bevelT w="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556421" y="2964093"/>
            <a:ext cx="3204520" cy="1822068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>
            <a:solidFill>
              <a:schemeClr val="bg1">
                <a:lumMod val="85000"/>
                <a:alpha val="88000"/>
              </a:schemeClr>
            </a:solidFill>
          </a:ln>
          <a:scene3d>
            <a:camera prst="orthographicFront">
              <a:rot lat="20040000" lon="13507623" rev="10812571"/>
            </a:camera>
            <a:lightRig rig="threePt" dir="t"/>
          </a:scene3d>
          <a:sp3d>
            <a:bevelT w="0" h="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61558" y="4695565"/>
            <a:ext cx="4543156" cy="580758"/>
          </a:xfrm>
          <a:prstGeom prst="rect">
            <a:avLst/>
          </a:prstGeom>
          <a:solidFill>
            <a:srgbClr val="00B0F0"/>
          </a:solidFill>
          <a:ln>
            <a:solidFill>
              <a:srgbClr val="00B050"/>
            </a:solidFill>
          </a:ln>
          <a:scene3d>
            <a:camera prst="orthographicFront">
              <a:rot lat="1800000" lon="3000000" rev="0"/>
            </a:camera>
            <a:lightRig rig="threePt" dir="t"/>
          </a:scene3d>
          <a:sp3d extrusionH="2540000">
            <a:bevelT w="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 flipV="1">
            <a:off x="5031242" y="4934456"/>
            <a:ext cx="3503155" cy="1249198"/>
          </a:xfrm>
          <a:prstGeom prst="rect">
            <a:avLst/>
          </a:prstGeom>
          <a:solidFill>
            <a:srgbClr val="00B0F0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>
              <a:rot lat="1800000" lon="3000000" rev="0"/>
            </a:camera>
            <a:lightRig rig="threePt" dir="t"/>
          </a:scene3d>
          <a:sp3d extrusionH="3810000">
            <a:bevelT w="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 rot="1923584">
            <a:off x="2368170" y="3990029"/>
            <a:ext cx="2364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  <a:t>Country A grows sugar</a:t>
            </a:r>
            <a:b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  <a:t>for </a:t>
            </a:r>
            <a:r>
              <a:rPr lang="en-US" b="1" i="1" dirty="0" smtClean="0">
                <a:solidFill>
                  <a:srgbClr val="FF0000"/>
                </a:solidFill>
              </a:rPr>
              <a:t>$5</a:t>
            </a:r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  <a:t> per pound</a:t>
            </a:r>
            <a:endParaRPr lang="en-US" b="1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923584">
            <a:off x="7348848" y="1575084"/>
            <a:ext cx="2371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  <a:t>Country D grows sugar</a:t>
            </a:r>
            <a:b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  <a:t>for </a:t>
            </a:r>
            <a:r>
              <a:rPr lang="en-US" b="1" i="1" dirty="0" smtClean="0">
                <a:solidFill>
                  <a:srgbClr val="FFFF00"/>
                </a:solidFill>
              </a:rPr>
              <a:t>$1</a:t>
            </a:r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  <a:t> per pound</a:t>
            </a:r>
            <a:endParaRPr lang="en-US" b="1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1923584">
            <a:off x="7110658" y="4154602"/>
            <a:ext cx="23454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  <a:t>Country C grows sugar</a:t>
            </a:r>
            <a:b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  <a:t>for </a:t>
            </a:r>
            <a:r>
              <a:rPr lang="en-US" b="1" i="1" dirty="0" smtClean="0">
                <a:solidFill>
                  <a:srgbClr val="FFFF00"/>
                </a:solidFill>
              </a:rPr>
              <a:t>$2 </a:t>
            </a:r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  <a:t>per pound</a:t>
            </a:r>
            <a:endParaRPr lang="en-US" b="1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324161" y="2517999"/>
            <a:ext cx="33923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United States grows sugar</a:t>
            </a:r>
            <a:br>
              <a:rPr lang="en-US" b="1" i="1" dirty="0" smtClean="0">
                <a:solidFill>
                  <a:schemeClr val="bg1"/>
                </a:solidFill>
              </a:rPr>
            </a:br>
            <a:r>
              <a:rPr lang="en-US" b="1" i="1" dirty="0" smtClean="0">
                <a:solidFill>
                  <a:schemeClr val="bg1"/>
                </a:solidFill>
              </a:rPr>
              <a:t>for </a:t>
            </a:r>
            <a:r>
              <a:rPr lang="en-US" b="1" i="1" dirty="0" smtClean="0">
                <a:solidFill>
                  <a:srgbClr val="0070C0"/>
                </a:solidFill>
              </a:rPr>
              <a:t>$3</a:t>
            </a:r>
            <a:r>
              <a:rPr lang="en-US" b="1" i="1" dirty="0" smtClean="0">
                <a:solidFill>
                  <a:schemeClr val="bg1"/>
                </a:solidFill>
              </a:rPr>
              <a:t> per pound</a:t>
            </a:r>
          </a:p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And Consumers PAY </a:t>
            </a:r>
            <a:r>
              <a:rPr lang="en-US" b="1" i="1" dirty="0" smtClean="0">
                <a:solidFill>
                  <a:srgbClr val="0070C0"/>
                </a:solidFill>
              </a:rPr>
              <a:t>$</a:t>
            </a:r>
            <a:r>
              <a:rPr lang="en-US" b="1" i="1" dirty="0">
                <a:solidFill>
                  <a:srgbClr val="0070C0"/>
                </a:solidFill>
              </a:rPr>
              <a:t>3</a:t>
            </a:r>
            <a:r>
              <a:rPr lang="en-US" b="1" i="1" dirty="0">
                <a:solidFill>
                  <a:schemeClr val="bg1"/>
                </a:solidFill>
              </a:rPr>
              <a:t> per </a:t>
            </a:r>
            <a:r>
              <a:rPr lang="en-US" b="1" i="1" dirty="0" smtClean="0">
                <a:solidFill>
                  <a:schemeClr val="bg1"/>
                </a:solidFill>
              </a:rPr>
              <a:t>pound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893" y="-18219"/>
            <a:ext cx="734964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Understanding the chart: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Sugar will “flow” into United States from countries whose sugar costs less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Red number is how much sugar costs in each country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Height of BLOCKS is how much sugar consumers can buy on their budget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Height of WALLS is tariff needed to keep cheap sugar out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695" y="6082748"/>
            <a:ext cx="67490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tariffs keep cheaper sugar out, protecting our sugar farmers’ jobs</a:t>
            </a:r>
          </a:p>
          <a:p>
            <a:r>
              <a:rPr lang="en-US" dirty="0" smtClean="0"/>
              <a:t>but they make the price of sugar higher than if we imported it.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6104" y="2606352"/>
            <a:ext cx="908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TARIFFS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6" idx="3"/>
          </p:cNvCxnSpPr>
          <p:nvPr/>
        </p:nvCxnSpPr>
        <p:spPr>
          <a:xfrm flipV="1">
            <a:off x="1544879" y="2133600"/>
            <a:ext cx="4990834" cy="657418"/>
          </a:xfrm>
          <a:prstGeom prst="straightConnector1">
            <a:avLst/>
          </a:prstGeom>
          <a:ln w="635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3"/>
          </p:cNvCxnSpPr>
          <p:nvPr/>
        </p:nvCxnSpPr>
        <p:spPr>
          <a:xfrm>
            <a:off x="1544879" y="2791018"/>
            <a:ext cx="4748821" cy="887158"/>
          </a:xfrm>
          <a:prstGeom prst="straightConnector1">
            <a:avLst/>
          </a:prstGeom>
          <a:ln w="635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 flipV="1">
            <a:off x="5480205" y="1988629"/>
            <a:ext cx="3503155" cy="1557480"/>
          </a:xfrm>
          <a:prstGeom prst="rect">
            <a:avLst/>
          </a:prstGeom>
          <a:solidFill>
            <a:srgbClr val="00B0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>
              <a:rot lat="1800000" lon="3000000" rev="0"/>
            </a:camera>
            <a:lightRig rig="threePt" dir="t"/>
          </a:scene3d>
          <a:sp3d extrusionH="3810000">
            <a:bevelT w="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48204" y="2801424"/>
            <a:ext cx="2003508" cy="822986"/>
          </a:xfrm>
          <a:prstGeom prst="rect">
            <a:avLst/>
          </a:prstGeom>
          <a:solidFill>
            <a:srgbClr val="00B0F0"/>
          </a:solidFill>
          <a:ln>
            <a:solidFill>
              <a:srgbClr val="92D050"/>
            </a:solidFill>
          </a:ln>
          <a:scene3d>
            <a:camera prst="orthographicFront">
              <a:rot lat="1800000" lon="3000000" rev="0"/>
            </a:camera>
            <a:lightRig rig="threePt" dir="t"/>
          </a:scene3d>
          <a:sp3d extrusionH="2540000">
            <a:bevelT w="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FC94-9B7A-47AC-B108-CB31F5C43551}" type="slidenum">
              <a:rPr lang="en-US" smtClean="0"/>
              <a:t>15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60320" y="2479600"/>
            <a:ext cx="1556954" cy="1313928"/>
          </a:xfrm>
          <a:prstGeom prst="rect">
            <a:avLst/>
          </a:prstGeom>
          <a:solidFill>
            <a:srgbClr val="00B0F0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>
              <a:rot lat="1800000" lon="3000000" rev="0"/>
            </a:camera>
            <a:lightRig rig="threePt" dir="t"/>
          </a:scene3d>
          <a:sp3d extrusionH="1270000">
            <a:bevelT w="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82311" y="2973864"/>
            <a:ext cx="1556954" cy="1313928"/>
          </a:xfrm>
          <a:prstGeom prst="rect">
            <a:avLst/>
          </a:prstGeom>
          <a:solidFill>
            <a:srgbClr val="00B0F0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>
              <a:rot lat="1800000" lon="3000000" rev="0"/>
            </a:camera>
            <a:lightRig rig="threePt" dir="t"/>
          </a:scene3d>
          <a:sp3d extrusionH="1270000">
            <a:bevelT w="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910642" y="3122143"/>
            <a:ext cx="1556954" cy="1313928"/>
          </a:xfrm>
          <a:prstGeom prst="rect">
            <a:avLst/>
          </a:prstGeom>
          <a:solidFill>
            <a:srgbClr val="00B0F0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>
              <a:rot lat="1800000" lon="3000000" rev="0"/>
            </a:camera>
            <a:lightRig rig="threePt" dir="t"/>
          </a:scene3d>
          <a:sp3d extrusionH="1270000">
            <a:bevelT w="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36746" y="3620529"/>
            <a:ext cx="1556954" cy="1313928"/>
          </a:xfrm>
          <a:prstGeom prst="rect">
            <a:avLst/>
          </a:prstGeom>
          <a:solidFill>
            <a:srgbClr val="00B0F0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>
              <a:rot lat="1800000" lon="3000000" rev="0"/>
            </a:camera>
            <a:lightRig rig="threePt" dir="t"/>
          </a:scene3d>
          <a:sp3d extrusionH="1270000">
            <a:bevelT w="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61558" y="4695565"/>
            <a:ext cx="4543156" cy="580758"/>
          </a:xfrm>
          <a:prstGeom prst="rect">
            <a:avLst/>
          </a:prstGeom>
          <a:solidFill>
            <a:srgbClr val="00B0F0"/>
          </a:solidFill>
          <a:ln>
            <a:solidFill>
              <a:srgbClr val="00B050"/>
            </a:solidFill>
          </a:ln>
          <a:scene3d>
            <a:camera prst="orthographicFront">
              <a:rot lat="1800000" lon="3000000" rev="0"/>
            </a:camera>
            <a:lightRig rig="threePt" dir="t"/>
          </a:scene3d>
          <a:sp3d extrusionH="2540000">
            <a:bevelT w="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 flipV="1">
            <a:off x="5031242" y="4934456"/>
            <a:ext cx="3503155" cy="1249198"/>
          </a:xfrm>
          <a:prstGeom prst="rect">
            <a:avLst/>
          </a:prstGeom>
          <a:solidFill>
            <a:srgbClr val="00B0F0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>
              <a:rot lat="1800000" lon="3000000" rev="0"/>
            </a:camera>
            <a:lightRig rig="threePt" dir="t"/>
          </a:scene3d>
          <a:sp3d extrusionH="3810000">
            <a:bevelT w="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 rot="1923584">
            <a:off x="2368170" y="3990029"/>
            <a:ext cx="2364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  <a:t>Country A grows sugar</a:t>
            </a:r>
            <a:b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  <a:t>for </a:t>
            </a:r>
            <a:r>
              <a:rPr lang="en-US" b="1" i="1" dirty="0" smtClean="0">
                <a:solidFill>
                  <a:srgbClr val="FF0000"/>
                </a:solidFill>
              </a:rPr>
              <a:t>$5</a:t>
            </a:r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  <a:t> per pound</a:t>
            </a:r>
            <a:endParaRPr lang="en-US" b="1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923584">
            <a:off x="7348848" y="1575084"/>
            <a:ext cx="2371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  <a:t>Country D grows sugar</a:t>
            </a:r>
            <a:b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  <a:t>for </a:t>
            </a:r>
            <a:r>
              <a:rPr lang="en-US" b="1" i="1" dirty="0" smtClean="0">
                <a:solidFill>
                  <a:srgbClr val="FFFF00"/>
                </a:solidFill>
              </a:rPr>
              <a:t>$1</a:t>
            </a:r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  <a:t> per pound</a:t>
            </a:r>
            <a:endParaRPr lang="en-US" b="1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86240" y="2587572"/>
            <a:ext cx="3668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United States no longer grows sugar</a:t>
            </a:r>
          </a:p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They import it from Country D</a:t>
            </a:r>
            <a:br>
              <a:rPr lang="en-US" b="1" i="1" dirty="0" smtClean="0">
                <a:solidFill>
                  <a:schemeClr val="bg1"/>
                </a:solidFill>
              </a:rPr>
            </a:br>
            <a:r>
              <a:rPr lang="en-US" b="1" i="1" dirty="0" smtClean="0">
                <a:solidFill>
                  <a:schemeClr val="bg1"/>
                </a:solidFill>
              </a:rPr>
              <a:t>And PAY </a:t>
            </a:r>
            <a:r>
              <a:rPr lang="en-US" b="1" i="1" dirty="0" smtClean="0">
                <a:solidFill>
                  <a:srgbClr val="0070C0"/>
                </a:solidFill>
              </a:rPr>
              <a:t>$1</a:t>
            </a:r>
            <a:r>
              <a:rPr lang="en-US" b="1" i="1" dirty="0" smtClean="0">
                <a:solidFill>
                  <a:schemeClr val="bg1"/>
                </a:solidFill>
              </a:rPr>
              <a:t> per pound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20217271">
            <a:off x="2756597" y="1836262"/>
            <a:ext cx="2355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  <a:t>Country B grows sugar</a:t>
            </a:r>
            <a:b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  <a:t>for </a:t>
            </a:r>
            <a:r>
              <a:rPr lang="en-US" b="1" i="1" dirty="0" smtClean="0">
                <a:solidFill>
                  <a:srgbClr val="FF0000"/>
                </a:solidFill>
              </a:rPr>
              <a:t>$4</a:t>
            </a:r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  <a:t> per pound</a:t>
            </a:r>
            <a:endParaRPr lang="en-US" b="1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695" y="6082748"/>
            <a:ext cx="7505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REMOVING Tariffs kills OUR Sugar industry and jobs but lowers price and </a:t>
            </a:r>
          </a:p>
          <a:p>
            <a:r>
              <a:rPr lang="en-US" dirty="0" smtClean="0"/>
              <a:t>increases sugar consumed AND creates more sugar-growing jobs in Country D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0893" y="-18219"/>
            <a:ext cx="734964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Understanding the chart: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Sugar will “flow” into United States from countries whose sugar costs less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Red number is how much sugar costs in each country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Height of BLOCKS is how much sugar consumers can buy on their budget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Height of WALLS is tariff needed to keep cheap sugar out</a:t>
            </a:r>
          </a:p>
        </p:txBody>
      </p:sp>
      <p:sp>
        <p:nvSpPr>
          <p:cNvPr id="22" name="TextBox 21"/>
          <p:cNvSpPr txBox="1"/>
          <p:nvPr/>
        </p:nvSpPr>
        <p:spPr>
          <a:xfrm rot="1923584">
            <a:off x="7110658" y="4154602"/>
            <a:ext cx="23454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  <a:t>Country C grows sugar</a:t>
            </a:r>
            <a:b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  <a:t>for </a:t>
            </a:r>
            <a:r>
              <a:rPr lang="en-US" b="1" i="1" dirty="0" smtClean="0">
                <a:solidFill>
                  <a:srgbClr val="FFFF00"/>
                </a:solidFill>
              </a:rPr>
              <a:t>$2 </a:t>
            </a:r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  <a:t>per pound</a:t>
            </a:r>
            <a:endParaRPr lang="en-US" b="1" i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77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free trade and WTO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1277600" cy="51053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Global free </a:t>
            </a:r>
            <a:r>
              <a:rPr lang="en-US" dirty="0"/>
              <a:t>trade </a:t>
            </a:r>
            <a:r>
              <a:rPr lang="en-US" dirty="0" smtClean="0"/>
              <a:t>obstacles </a:t>
            </a:r>
          </a:p>
          <a:p>
            <a:pPr lvl="1"/>
            <a:r>
              <a:rPr lang="en-US" dirty="0"/>
              <a:t>Consumers don’t benefit enough to mobilize</a:t>
            </a:r>
          </a:p>
          <a:p>
            <a:pPr lvl="1"/>
            <a:r>
              <a:rPr lang="en-US" dirty="0"/>
              <a:t>Export sector may </a:t>
            </a:r>
            <a:r>
              <a:rPr lang="en-US" dirty="0" smtClean="0"/>
              <a:t>be weaker than import-competing sector</a:t>
            </a:r>
            <a:endParaRPr lang="en-US" dirty="0"/>
          </a:p>
          <a:p>
            <a:pPr lvl="1"/>
            <a:r>
              <a:rPr lang="en-US" dirty="0" smtClean="0"/>
              <a:t>ONGOING opposition from import-competing sector</a:t>
            </a:r>
            <a:endParaRPr lang="en-US" dirty="0"/>
          </a:p>
          <a:p>
            <a:pPr lvl="1"/>
            <a:r>
              <a:rPr lang="en-US" dirty="0" smtClean="0"/>
              <a:t>Costs of free trade are NOW and CLEAR, benefits of free trade are FUTURE and UNCERTAIN</a:t>
            </a:r>
          </a:p>
          <a:p>
            <a:pPr lvl="1"/>
            <a:r>
              <a:rPr lang="en-US" dirty="0" smtClean="0"/>
              <a:t>Transition costs are not small</a:t>
            </a:r>
            <a:endParaRPr lang="en-US" dirty="0"/>
          </a:p>
          <a:p>
            <a:r>
              <a:rPr lang="en-US" dirty="0"/>
              <a:t>If </a:t>
            </a:r>
            <a:r>
              <a:rPr lang="en-US" dirty="0" smtClean="0"/>
              <a:t>protectionists win, then retaliation by others creates trade war</a:t>
            </a:r>
          </a:p>
          <a:p>
            <a:r>
              <a:rPr lang="en-US" dirty="0" smtClean="0"/>
              <a:t>Key features: collaboration problem, no incapacity, inherent transparency, violation tolerant, strong response incentives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57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Free </a:t>
            </a:r>
            <a:r>
              <a:rPr lang="en-US" dirty="0" smtClean="0"/>
              <a:t>Trade and the WTO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things we can explain</a:t>
            </a:r>
          </a:p>
          <a:p>
            <a:r>
              <a:rPr lang="en-US" dirty="0" smtClean="0"/>
              <a:t>Interests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success on manufactured but not agriculture</a:t>
            </a:r>
          </a:p>
          <a:p>
            <a:r>
              <a:rPr lang="en-US" dirty="0" smtClean="0"/>
              <a:t>Incentives </a:t>
            </a:r>
            <a:r>
              <a:rPr lang="en-US" dirty="0" smtClean="0">
                <a:sym typeface="Wingdings" panose="05000000000000000000" pitchFamily="2" charset="2"/>
              </a:rPr>
              <a:t> strong incentives to cheat</a:t>
            </a:r>
            <a:endParaRPr lang="en-US" dirty="0" smtClean="0"/>
          </a:p>
          <a:p>
            <a:r>
              <a:rPr lang="en-US" dirty="0">
                <a:sym typeface="Wingdings" panose="05000000000000000000" pitchFamily="2" charset="2"/>
              </a:rPr>
              <a:t>Transparency  no need for inspections to catch tariff violations, so easier to get agreement but subsidies challenging</a:t>
            </a:r>
            <a:endParaRPr lang="en-US" dirty="0"/>
          </a:p>
          <a:p>
            <a:r>
              <a:rPr lang="en-US" dirty="0" smtClean="0"/>
              <a:t>Response incentives: desire to retaliate while maintaining free trade </a:t>
            </a:r>
            <a:r>
              <a:rPr lang="en-US" dirty="0" smtClean="0">
                <a:sym typeface="Wingdings" panose="05000000000000000000" pitchFamily="2" charset="2"/>
              </a:rPr>
              <a:t> Dispute Settlement Panels</a:t>
            </a:r>
          </a:p>
        </p:txBody>
      </p:sp>
    </p:spTree>
    <p:extLst>
      <p:ext uri="{BB962C8B-B14F-4D97-AF65-F5344CB8AC3E}">
        <p14:creationId xmlns:p14="http://schemas.microsoft.com/office/powerpoint/2010/main" val="303540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10287000" cy="1143000"/>
          </a:xfrm>
        </p:spPr>
        <p:txBody>
          <a:bodyPr/>
          <a:lstStyle/>
          <a:p>
            <a:r>
              <a:rPr lang="en-US" dirty="0" smtClean="0"/>
              <a:t>Free Trade Zones </a:t>
            </a:r>
            <a:r>
              <a:rPr lang="en-US" dirty="0" smtClean="0"/>
              <a:t>and the </a:t>
            </a:r>
            <a:r>
              <a:rPr lang="en-US" dirty="0" smtClean="0"/>
              <a:t>European Union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 problem: free trade </a:t>
            </a:r>
            <a:r>
              <a:rPr lang="en-US" dirty="0" smtClean="0"/>
              <a:t>zones require</a:t>
            </a:r>
            <a:endParaRPr lang="en-US" dirty="0"/>
          </a:p>
          <a:p>
            <a:pPr lvl="1"/>
            <a:r>
              <a:rPr lang="en-US" dirty="0"/>
              <a:t>Common market: Equalize and lower tariffs within</a:t>
            </a:r>
          </a:p>
          <a:p>
            <a:pPr lvl="1"/>
            <a:r>
              <a:rPr lang="en-US" dirty="0"/>
              <a:t>Customs union: Equalize tariffs without</a:t>
            </a:r>
          </a:p>
          <a:p>
            <a:r>
              <a:rPr lang="en-US" dirty="0"/>
              <a:t>Slightly different problems from WTO because need a customs union relative to non-EU states</a:t>
            </a:r>
          </a:p>
        </p:txBody>
      </p:sp>
    </p:spTree>
    <p:extLst>
      <p:ext uri="{BB962C8B-B14F-4D97-AF65-F5344CB8AC3E}">
        <p14:creationId xmlns:p14="http://schemas.microsoft.com/office/powerpoint/2010/main" val="230857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2248204" y="2801424"/>
            <a:ext cx="2003508" cy="822986"/>
          </a:xfrm>
          <a:prstGeom prst="rect">
            <a:avLst/>
          </a:prstGeom>
          <a:solidFill>
            <a:srgbClr val="00B0F0"/>
          </a:solidFill>
          <a:ln>
            <a:solidFill>
              <a:srgbClr val="92D050"/>
            </a:solidFill>
          </a:ln>
          <a:scene3d>
            <a:camera prst="orthographicFront">
              <a:rot lat="1800000" lon="3000000" rev="0"/>
            </a:camera>
            <a:lightRig rig="threePt" dir="t"/>
          </a:scene3d>
          <a:sp3d extrusionH="2540000">
            <a:bevelT w="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 rot="20217271">
            <a:off x="2756597" y="1836262"/>
            <a:ext cx="2355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  <a:t>Country B grows sugar</a:t>
            </a:r>
            <a:b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  <a:t>for </a:t>
            </a:r>
            <a:r>
              <a:rPr lang="en-US" b="1" i="1" dirty="0" smtClean="0">
                <a:solidFill>
                  <a:srgbClr val="FF0000"/>
                </a:solidFill>
              </a:rPr>
              <a:t>$4</a:t>
            </a:r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  <a:t> per pound</a:t>
            </a:r>
            <a:endParaRPr lang="en-US" b="1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V="1">
            <a:off x="5480205" y="1988629"/>
            <a:ext cx="3503155" cy="1557480"/>
          </a:xfrm>
          <a:prstGeom prst="rect">
            <a:avLst/>
          </a:prstGeom>
          <a:solidFill>
            <a:srgbClr val="00B0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>
              <a:rot lat="1800000" lon="3000000" rev="0"/>
            </a:camera>
            <a:lightRig rig="threePt" dir="t"/>
          </a:scene3d>
          <a:sp3d extrusionH="3810000">
            <a:bevelT w="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472246" y="1744946"/>
            <a:ext cx="3204520" cy="1784944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>
            <a:solidFill>
              <a:schemeClr val="bg1">
                <a:lumMod val="85000"/>
                <a:alpha val="88000"/>
              </a:schemeClr>
            </a:solidFill>
          </a:ln>
          <a:scene3d>
            <a:camera prst="orthographicFront">
              <a:rot lat="20040000" lon="13507623" rev="10812571"/>
            </a:camera>
            <a:lightRig rig="threePt" dir="t"/>
          </a:scene3d>
          <a:sp3d>
            <a:bevelT w="0" h="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638797" y="1838740"/>
            <a:ext cx="3204520" cy="1839436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>
            <a:solidFill>
              <a:schemeClr val="bg1">
                <a:lumMod val="85000"/>
                <a:alpha val="88000"/>
              </a:schemeClr>
            </a:solidFill>
          </a:ln>
          <a:scene3d>
            <a:camera prst="orthographicFront">
              <a:rot lat="1800000" lon="3000000" rev="0"/>
            </a:camera>
            <a:lightRig rig="threePt" dir="t"/>
          </a:scene3d>
          <a:sp3d>
            <a:bevelT w="0" h="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FC94-9B7A-47AC-B108-CB31F5C43551}" type="slidenum">
              <a:rPr lang="en-US" smtClean="0"/>
              <a:t>19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60320" y="2920322"/>
            <a:ext cx="1556954" cy="873205"/>
          </a:xfrm>
          <a:prstGeom prst="rect">
            <a:avLst/>
          </a:prstGeom>
          <a:solidFill>
            <a:srgbClr val="00B0F0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>
              <a:rot lat="1800000" lon="3000000" rev="0"/>
            </a:camera>
            <a:lightRig rig="threePt" dir="t"/>
          </a:scene3d>
          <a:sp3d extrusionH="1270000">
            <a:bevelT w="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82311" y="3414586"/>
            <a:ext cx="1556954" cy="873205"/>
          </a:xfrm>
          <a:prstGeom prst="rect">
            <a:avLst/>
          </a:prstGeom>
          <a:solidFill>
            <a:srgbClr val="00B0F0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>
              <a:rot lat="1800000" lon="3000000" rev="0"/>
            </a:camera>
            <a:lightRig rig="threePt" dir="t"/>
          </a:scene3d>
          <a:sp3d extrusionH="1270000">
            <a:bevelT w="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910642" y="3562865"/>
            <a:ext cx="1556954" cy="873205"/>
          </a:xfrm>
          <a:prstGeom prst="rect">
            <a:avLst/>
          </a:prstGeom>
          <a:solidFill>
            <a:srgbClr val="00B0F0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>
              <a:rot lat="1800000" lon="3000000" rev="0"/>
            </a:camera>
            <a:lightRig rig="threePt" dir="t"/>
          </a:scene3d>
          <a:sp3d extrusionH="1270000">
            <a:bevelT w="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36746" y="4061251"/>
            <a:ext cx="1556954" cy="873205"/>
          </a:xfrm>
          <a:prstGeom prst="rect">
            <a:avLst/>
          </a:prstGeom>
          <a:solidFill>
            <a:srgbClr val="00B0F0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>
              <a:rot lat="1800000" lon="3000000" rev="0"/>
            </a:camera>
            <a:lightRig rig="threePt" dir="t"/>
          </a:scene3d>
          <a:sp3d extrusionH="1270000">
            <a:bevelT w="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361039" y="2836047"/>
            <a:ext cx="3204520" cy="1834803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>
            <a:solidFill>
              <a:schemeClr val="bg1">
                <a:lumMod val="85000"/>
                <a:alpha val="88000"/>
              </a:schemeClr>
            </a:solidFill>
          </a:ln>
          <a:scene3d>
            <a:camera prst="orthographicFront">
              <a:rot lat="1800000" lon="3000000" rev="0"/>
            </a:camera>
            <a:lightRig rig="threePt" dir="t"/>
          </a:scene3d>
          <a:sp3d>
            <a:bevelT w="0" h="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556421" y="2964093"/>
            <a:ext cx="3204520" cy="1822068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>
            <a:solidFill>
              <a:schemeClr val="bg1">
                <a:lumMod val="85000"/>
                <a:alpha val="88000"/>
              </a:schemeClr>
            </a:solidFill>
          </a:ln>
          <a:scene3d>
            <a:camera prst="orthographicFront">
              <a:rot lat="20040000" lon="13507623" rev="10812571"/>
            </a:camera>
            <a:lightRig rig="threePt" dir="t"/>
          </a:scene3d>
          <a:sp3d>
            <a:bevelT w="0" h="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61558" y="4695565"/>
            <a:ext cx="4543156" cy="580758"/>
          </a:xfrm>
          <a:prstGeom prst="rect">
            <a:avLst/>
          </a:prstGeom>
          <a:solidFill>
            <a:srgbClr val="00B0F0"/>
          </a:solidFill>
          <a:ln>
            <a:solidFill>
              <a:srgbClr val="00B050"/>
            </a:solidFill>
          </a:ln>
          <a:scene3d>
            <a:camera prst="orthographicFront">
              <a:rot lat="1800000" lon="3000000" rev="0"/>
            </a:camera>
            <a:lightRig rig="threePt" dir="t"/>
          </a:scene3d>
          <a:sp3d extrusionH="2540000">
            <a:bevelT w="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 flipV="1">
            <a:off x="5031242" y="4934456"/>
            <a:ext cx="3503155" cy="1249198"/>
          </a:xfrm>
          <a:prstGeom prst="rect">
            <a:avLst/>
          </a:prstGeom>
          <a:solidFill>
            <a:srgbClr val="00B0F0"/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>
              <a:rot lat="1800000" lon="3000000" rev="0"/>
            </a:camera>
            <a:lightRig rig="threePt" dir="t"/>
          </a:scene3d>
          <a:sp3d extrusionH="3810000">
            <a:bevelT w="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 rot="1923584">
            <a:off x="2368170" y="3990029"/>
            <a:ext cx="2364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  <a:t>Country A grows sugar</a:t>
            </a:r>
            <a:b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  <a:t>for </a:t>
            </a:r>
            <a:r>
              <a:rPr lang="en-US" b="1" i="1" dirty="0" smtClean="0">
                <a:solidFill>
                  <a:srgbClr val="FF0000"/>
                </a:solidFill>
              </a:rPr>
              <a:t>$5</a:t>
            </a:r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  <a:t> per pound</a:t>
            </a:r>
            <a:endParaRPr lang="en-US" b="1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923584">
            <a:off x="7348848" y="1575084"/>
            <a:ext cx="2371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  <a:t>Country D grows sugar</a:t>
            </a:r>
            <a:b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  <a:t>for </a:t>
            </a:r>
            <a:r>
              <a:rPr lang="en-US" b="1" i="1" dirty="0" smtClean="0">
                <a:solidFill>
                  <a:srgbClr val="FFFF00"/>
                </a:solidFill>
              </a:rPr>
              <a:t>$1</a:t>
            </a:r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  <a:t> per pound</a:t>
            </a:r>
            <a:endParaRPr lang="en-US" b="1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1923584">
            <a:off x="7154126" y="4414046"/>
            <a:ext cx="23454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  <a:t>Country C grows sugar</a:t>
            </a:r>
            <a:b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  <a:t>for </a:t>
            </a:r>
            <a:r>
              <a:rPr lang="en-US" b="1" i="1" dirty="0" smtClean="0">
                <a:solidFill>
                  <a:srgbClr val="FFFF00"/>
                </a:solidFill>
              </a:rPr>
              <a:t>$2</a:t>
            </a:r>
            <a:r>
              <a:rPr lang="en-US" b="1" i="1" dirty="0" smtClean="0">
                <a:solidFill>
                  <a:schemeClr val="bg1">
                    <a:lumMod val="95000"/>
                  </a:schemeClr>
                </a:solidFill>
              </a:rPr>
              <a:t> per pound</a:t>
            </a:r>
            <a:endParaRPr lang="en-US" b="1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324161" y="2517999"/>
            <a:ext cx="33923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European Union grows sugar</a:t>
            </a:r>
            <a:br>
              <a:rPr lang="en-US" b="1" i="1" dirty="0" smtClean="0">
                <a:solidFill>
                  <a:schemeClr val="bg1"/>
                </a:solidFill>
              </a:rPr>
            </a:br>
            <a:r>
              <a:rPr lang="en-US" b="1" i="1" dirty="0" smtClean="0">
                <a:solidFill>
                  <a:schemeClr val="bg1"/>
                </a:solidFill>
              </a:rPr>
              <a:t>for </a:t>
            </a:r>
            <a:r>
              <a:rPr lang="en-US" b="1" i="1" dirty="0" smtClean="0">
                <a:solidFill>
                  <a:srgbClr val="0070C0"/>
                </a:solidFill>
              </a:rPr>
              <a:t>$3</a:t>
            </a:r>
            <a:r>
              <a:rPr lang="en-US" b="1" i="1" dirty="0" smtClean="0">
                <a:solidFill>
                  <a:schemeClr val="bg1"/>
                </a:solidFill>
              </a:rPr>
              <a:t> per pound</a:t>
            </a:r>
          </a:p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And Consumers PAY </a:t>
            </a:r>
            <a:r>
              <a:rPr lang="en-US" b="1" i="1" dirty="0" smtClean="0">
                <a:solidFill>
                  <a:srgbClr val="0070C0"/>
                </a:solidFill>
              </a:rPr>
              <a:t>$</a:t>
            </a:r>
            <a:r>
              <a:rPr lang="en-US" b="1" i="1" dirty="0">
                <a:solidFill>
                  <a:srgbClr val="0070C0"/>
                </a:solidFill>
              </a:rPr>
              <a:t>3</a:t>
            </a:r>
            <a:r>
              <a:rPr lang="en-US" b="1" i="1" dirty="0">
                <a:solidFill>
                  <a:schemeClr val="bg1"/>
                </a:solidFill>
              </a:rPr>
              <a:t> per </a:t>
            </a:r>
            <a:r>
              <a:rPr lang="en-US" b="1" i="1" dirty="0" smtClean="0">
                <a:solidFill>
                  <a:schemeClr val="bg1"/>
                </a:solidFill>
              </a:rPr>
              <a:t>pound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4532" y="-18219"/>
            <a:ext cx="695607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Understanding the chart: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Creating the European Union as a free trade area required two parts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Customs Union (agreement to </a:t>
            </a:r>
            <a:r>
              <a:rPr lang="en-US" b="1" u="sng" dirty="0" smtClean="0"/>
              <a:t>impose</a:t>
            </a:r>
            <a:r>
              <a:rPr lang="en-US" dirty="0" smtClean="0"/>
              <a:t> common tariffs on outsiders)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Common or Single Market (agreement to </a:t>
            </a:r>
            <a:r>
              <a:rPr lang="en-US" b="1" u="sng" dirty="0" smtClean="0"/>
              <a:t>remove</a:t>
            </a:r>
            <a:r>
              <a:rPr lang="en-US" dirty="0" smtClean="0"/>
              <a:t> tariffs on insiders)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Notice that this is true among 50 states in the United States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504" y="2021136"/>
            <a:ext cx="28880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u="sng" dirty="0" smtClean="0"/>
              <a:t>Customs Union:</a:t>
            </a:r>
            <a:r>
              <a:rPr lang="en-US" dirty="0" smtClean="0"/>
              <a:t> All countries</a:t>
            </a:r>
            <a:br>
              <a:rPr lang="en-US" dirty="0" smtClean="0"/>
            </a:br>
            <a:r>
              <a:rPr lang="en-US" dirty="0" smtClean="0"/>
              <a:t>impose SAME TARIFF on </a:t>
            </a:r>
            <a:br>
              <a:rPr lang="en-US" dirty="0" smtClean="0"/>
            </a:br>
            <a:r>
              <a:rPr lang="en-US" dirty="0" smtClean="0"/>
              <a:t>non-EU sugar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731264" y="2801424"/>
            <a:ext cx="2592897" cy="0"/>
          </a:xfrm>
          <a:prstGeom prst="straightConnector1">
            <a:avLst/>
          </a:prstGeom>
          <a:ln w="635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1584960" y="2836048"/>
            <a:ext cx="4206240" cy="575673"/>
          </a:xfrm>
          <a:prstGeom prst="straightConnector1">
            <a:avLst/>
          </a:prstGeom>
          <a:ln w="635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9910" y="3035808"/>
            <a:ext cx="18647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u="sng" dirty="0" smtClean="0"/>
              <a:t>Common Market:</a:t>
            </a:r>
          </a:p>
          <a:p>
            <a:r>
              <a:rPr lang="en-US" dirty="0" smtClean="0"/>
              <a:t>No sugar tariffs</a:t>
            </a:r>
            <a:br>
              <a:rPr lang="en-US" dirty="0" smtClean="0"/>
            </a:br>
            <a:r>
              <a:rPr lang="en-US" dirty="0" smtClean="0"/>
              <a:t>inside EU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29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Kucik</a:t>
            </a:r>
            <a:r>
              <a:rPr lang="en-US" dirty="0"/>
              <a:t> and Reinhardt </a:t>
            </a:r>
            <a:r>
              <a:rPr lang="en-US" dirty="0" smtClean="0"/>
              <a:t>reading</a:t>
            </a:r>
            <a:br>
              <a:rPr lang="en-US" dirty="0" smtClean="0"/>
            </a:br>
            <a:r>
              <a:rPr lang="en-US" dirty="0" smtClean="0"/>
              <a:t>Trade “dumping” and Anti-dumping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529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Dumping</a:t>
            </a:r>
            <a:r>
              <a:rPr lang="en-US" dirty="0"/>
              <a:t>: selling goods in foreign country for </a:t>
            </a:r>
            <a:r>
              <a:rPr lang="en-US" dirty="0"/>
              <a:t>less than where produced</a:t>
            </a:r>
            <a:endParaRPr lang="en-US" dirty="0"/>
          </a:p>
          <a:p>
            <a:r>
              <a:rPr lang="en-US" dirty="0"/>
              <a:t>Anti-dumping: reciprocal response </a:t>
            </a:r>
            <a:r>
              <a:rPr lang="en-US" dirty="0" smtClean="0"/>
              <a:t>to </a:t>
            </a:r>
            <a:r>
              <a:rPr lang="en-US" dirty="0"/>
              <a:t>focus retaliation without undermining </a:t>
            </a:r>
            <a:r>
              <a:rPr lang="en-US" dirty="0" smtClean="0"/>
              <a:t>cooperation </a:t>
            </a:r>
            <a:r>
              <a:rPr lang="en-US" dirty="0"/>
              <a:t>and </a:t>
            </a:r>
            <a:r>
              <a:rPr lang="en-US" dirty="0" smtClean="0"/>
              <a:t>restarting trade war</a:t>
            </a:r>
            <a:endParaRPr lang="en-US" dirty="0"/>
          </a:p>
          <a:p>
            <a:r>
              <a:rPr lang="en-US" dirty="0" smtClean="0"/>
              <a:t>Shows relationship of primary </a:t>
            </a:r>
            <a:r>
              <a:rPr lang="en-US" dirty="0"/>
              <a:t>rules and response system </a:t>
            </a:r>
            <a:r>
              <a:rPr lang="en-US" dirty="0" smtClean="0"/>
              <a:t>to problem structure. </a:t>
            </a:r>
            <a:r>
              <a:rPr lang="en-US" dirty="0"/>
              <a:t>Anti-dumping rules </a:t>
            </a:r>
            <a:r>
              <a:rPr lang="en-US" dirty="0" smtClean="0"/>
              <a:t>allow “flexibility</a:t>
            </a:r>
            <a:r>
              <a:rPr lang="en-US" dirty="0"/>
              <a:t>” </a:t>
            </a:r>
            <a:r>
              <a:rPr lang="en-US" dirty="0" smtClean="0"/>
              <a:t>for country to violate </a:t>
            </a:r>
            <a:r>
              <a:rPr lang="en-US" dirty="0"/>
              <a:t>rules </a:t>
            </a:r>
            <a:r>
              <a:rPr lang="en-US" dirty="0" smtClean="0"/>
              <a:t>against specific </a:t>
            </a:r>
            <a:r>
              <a:rPr lang="en-US" dirty="0"/>
              <a:t>country </a:t>
            </a:r>
            <a:r>
              <a:rPr lang="en-US" dirty="0" smtClean="0"/>
              <a:t>if that </a:t>
            </a:r>
            <a:r>
              <a:rPr lang="en-US" dirty="0"/>
              <a:t>country violated </a:t>
            </a:r>
            <a:r>
              <a:rPr lang="en-US" dirty="0" smtClean="0"/>
              <a:t>first </a:t>
            </a:r>
            <a:r>
              <a:rPr lang="en-US" dirty="0"/>
              <a:t>against you.</a:t>
            </a:r>
          </a:p>
          <a:p>
            <a:pPr lvl="1"/>
            <a:r>
              <a:rPr lang="en-US" dirty="0"/>
              <a:t>Membership – more countries agree to join</a:t>
            </a:r>
          </a:p>
          <a:p>
            <a:pPr lvl="1"/>
            <a:r>
              <a:rPr lang="en-US" dirty="0"/>
              <a:t>Primary rules – countries that join agree to more stringent </a:t>
            </a:r>
            <a:r>
              <a:rPr lang="en-US" dirty="0" smtClean="0"/>
              <a:t>rules: agree to lower </a:t>
            </a:r>
            <a:r>
              <a:rPr lang="en-US" dirty="0"/>
              <a:t>tariffs </a:t>
            </a:r>
            <a:r>
              <a:rPr lang="en-US" dirty="0" smtClean="0"/>
              <a:t>more because have flexibility if their interests are harmed</a:t>
            </a:r>
            <a:endParaRPr lang="en-US" dirty="0"/>
          </a:p>
          <a:p>
            <a:pPr lvl="1"/>
            <a:r>
              <a:rPr lang="en-US" dirty="0"/>
              <a:t>Effectiveness – countries that join are more </a:t>
            </a:r>
            <a:r>
              <a:rPr lang="en-US" dirty="0" smtClean="0"/>
              <a:t>likely to actually lower tariffs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3347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70" t="13226" r="17194" b="2721"/>
          <a:stretch/>
        </p:blipFill>
        <p:spPr>
          <a:xfrm>
            <a:off x="5694517" y="118949"/>
            <a:ext cx="6278418" cy="64199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FC94-9B7A-47AC-B108-CB31F5C43551}" type="slidenum">
              <a:rPr lang="en-US" smtClean="0"/>
              <a:t>20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European Union: Customs </a:t>
            </a:r>
            <a:br>
              <a:rPr lang="en-US" dirty="0" smtClean="0"/>
            </a:br>
            <a:r>
              <a:rPr lang="en-US" dirty="0" smtClean="0"/>
              <a:t>Union &amp; Common Market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4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3FC94-9B7A-47AC-B108-CB31F5C43551}" type="slidenum">
              <a:rPr lang="en-US" smtClean="0"/>
              <a:t>21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06"/>
          <a:stretch/>
        </p:blipFill>
        <p:spPr>
          <a:xfrm>
            <a:off x="6339840" y="365125"/>
            <a:ext cx="5526877" cy="64199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5943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Schengen Area: Border </a:t>
            </a:r>
            <a:br>
              <a:rPr lang="en-US" dirty="0" smtClean="0"/>
            </a:br>
            <a:r>
              <a:rPr lang="en-US" dirty="0" smtClean="0"/>
              <a:t>Control &amp; Human Rights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49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European Union</a:t>
            </a:r>
            <a:br>
              <a:rPr lang="en-US" dirty="0" smtClean="0"/>
            </a:br>
            <a:r>
              <a:rPr lang="en-US" dirty="0" smtClean="0"/>
              <a:t>Current Problems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1201400" cy="4525963"/>
          </a:xfrm>
        </p:spPr>
        <p:txBody>
          <a:bodyPr/>
          <a:lstStyle/>
          <a:p>
            <a:r>
              <a:rPr lang="en-US" dirty="0" err="1" smtClean="0"/>
              <a:t>Brexit</a:t>
            </a:r>
            <a:r>
              <a:rPr lang="en-US" dirty="0" smtClean="0"/>
              <a:t> presents standard problem of free trade</a:t>
            </a:r>
          </a:p>
          <a:p>
            <a:pPr lvl="1"/>
            <a:r>
              <a:rPr lang="en-US" dirty="0" smtClean="0"/>
              <a:t>UK wants low tariffs </a:t>
            </a:r>
            <a:r>
              <a:rPr lang="en-US" b="1" i="1" u="sng" dirty="0" smtClean="0"/>
              <a:t>for their EXPORTS to others</a:t>
            </a:r>
            <a:endParaRPr lang="en-US" dirty="0" smtClean="0"/>
          </a:p>
          <a:p>
            <a:pPr lvl="1"/>
            <a:r>
              <a:rPr lang="en-US" dirty="0" smtClean="0"/>
              <a:t>UK wants high tariffs </a:t>
            </a:r>
            <a:r>
              <a:rPr lang="en-US" b="1" i="1" u="sng" dirty="0" smtClean="0"/>
              <a:t>on IMPORTS from others</a:t>
            </a:r>
          </a:p>
          <a:p>
            <a:pPr lvl="1"/>
            <a:r>
              <a:rPr lang="en-US" dirty="0" smtClean="0"/>
              <a:t>EU says, “Okay, but why should we do that?”</a:t>
            </a:r>
            <a:endParaRPr lang="en-US" dirty="0"/>
          </a:p>
          <a:p>
            <a:r>
              <a:rPr lang="en-US" dirty="0" smtClean="0"/>
              <a:t>Where should the border be? Ireland/Northern Ireland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40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dirty="0"/>
              <a:t>Institutional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Regulatory</a:t>
            </a:r>
          </a:p>
          <a:p>
            <a:pPr lvl="1"/>
            <a:r>
              <a:rPr lang="en-US" dirty="0"/>
              <a:t>Coordination, collaboration, and upstream/downstream problems</a:t>
            </a:r>
          </a:p>
          <a:p>
            <a:r>
              <a:rPr lang="en-US" dirty="0"/>
              <a:t>Procedural</a:t>
            </a:r>
          </a:p>
          <a:p>
            <a:pPr lvl="1"/>
            <a:r>
              <a:rPr lang="en-US" dirty="0"/>
              <a:t>Epistemic/knowledge </a:t>
            </a:r>
            <a:r>
              <a:rPr lang="en-US" dirty="0" smtClean="0"/>
              <a:t>problems</a:t>
            </a:r>
            <a:endParaRPr lang="en-US" dirty="0"/>
          </a:p>
          <a:p>
            <a:r>
              <a:rPr lang="en-US" dirty="0" smtClean="0"/>
              <a:t>Programmatic</a:t>
            </a:r>
          </a:p>
          <a:p>
            <a:pPr lvl="1"/>
            <a:r>
              <a:rPr lang="en-US" dirty="0"/>
              <a:t>Positive externalities plagued by </a:t>
            </a:r>
            <a:r>
              <a:rPr lang="en-US" dirty="0" smtClean="0"/>
              <a:t>incapacities</a:t>
            </a:r>
            <a:endParaRPr lang="en-US" dirty="0"/>
          </a:p>
          <a:p>
            <a:r>
              <a:rPr lang="en-US" dirty="0" smtClean="0"/>
              <a:t>Generative</a:t>
            </a:r>
          </a:p>
          <a:p>
            <a:pPr lvl="1"/>
            <a:r>
              <a:rPr lang="en-US" dirty="0"/>
              <a:t>Normative problems </a:t>
            </a:r>
          </a:p>
        </p:txBody>
      </p:sp>
    </p:spTree>
    <p:extLst>
      <p:ext uri="{BB962C8B-B14F-4D97-AF65-F5344CB8AC3E}">
        <p14:creationId xmlns:p14="http://schemas.microsoft.com/office/powerpoint/2010/main" val="293528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dirty="0"/>
              <a:t>Membership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3" indent="-342900">
              <a:buFont typeface="Arial" pitchFamily="34" charset="0"/>
              <a:buChar char="•"/>
            </a:pPr>
            <a:r>
              <a:rPr lang="en-US" sz="3200" dirty="0"/>
              <a:t>Capacity issues: if some actors can prevent others from bad behavior, membership limited to capable</a:t>
            </a:r>
          </a:p>
          <a:p>
            <a:pPr marL="342900" lvl="3" indent="-342900">
              <a:buFont typeface="Arial" pitchFamily="34" charset="0"/>
              <a:buChar char="•"/>
            </a:pPr>
            <a:r>
              <a:rPr lang="en-US" sz="3200" dirty="0"/>
              <a:t>Limit membership if enforcement problems and uncertainty about preferences</a:t>
            </a:r>
          </a:p>
          <a:p>
            <a:pPr marL="342900" lvl="3" indent="-342900">
              <a:buFont typeface="Arial" pitchFamily="34" charset="0"/>
              <a:buChar char="•"/>
            </a:pPr>
            <a:r>
              <a:rPr lang="en-US" sz="3200" dirty="0"/>
              <a:t>Inclusive membership if distribution problems or symmetric problems </a:t>
            </a:r>
          </a:p>
        </p:txBody>
      </p:sp>
    </p:spTree>
    <p:extLst>
      <p:ext uri="{BB962C8B-B14F-4D97-AF65-F5344CB8AC3E}">
        <p14:creationId xmlns:p14="http://schemas.microsoft.com/office/powerpoint/2010/main" val="239729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dirty="0"/>
              <a:t>Primary rule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Ambitiousness</a:t>
            </a:r>
          </a:p>
          <a:p>
            <a:pPr lvl="1"/>
            <a:r>
              <a:rPr lang="en-US" dirty="0" smtClean="0"/>
              <a:t>Vague/specific</a:t>
            </a:r>
          </a:p>
          <a:p>
            <a:pPr lvl="1"/>
            <a:r>
              <a:rPr lang="en-US" dirty="0" smtClean="0"/>
              <a:t>Depth of cooperation</a:t>
            </a:r>
          </a:p>
          <a:p>
            <a:r>
              <a:rPr lang="en-US" dirty="0" smtClean="0"/>
              <a:t>Basic type of rules</a:t>
            </a:r>
          </a:p>
          <a:p>
            <a:pPr lvl="1"/>
            <a:r>
              <a:rPr lang="en-US" dirty="0" smtClean="0"/>
              <a:t>Proscriptions/prescriptions</a:t>
            </a:r>
          </a:p>
          <a:p>
            <a:pPr lvl="1"/>
            <a:r>
              <a:rPr lang="en-US" dirty="0" smtClean="0"/>
              <a:t>Incentive issues</a:t>
            </a:r>
          </a:p>
          <a:p>
            <a:pPr lvl="1"/>
            <a:r>
              <a:rPr lang="en-US" dirty="0" smtClean="0"/>
              <a:t>Capacity issues</a:t>
            </a:r>
          </a:p>
          <a:p>
            <a:r>
              <a:rPr lang="en-US" dirty="0" smtClean="0"/>
              <a:t>Scope: broad/narrow</a:t>
            </a:r>
          </a:p>
          <a:p>
            <a:r>
              <a:rPr lang="en-US" dirty="0" smtClean="0"/>
              <a:t>Common vs. differentiated obligations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7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dirty="0"/>
              <a:t>Information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Strength of information system</a:t>
            </a:r>
          </a:p>
          <a:p>
            <a:pPr lvl="1"/>
            <a:r>
              <a:rPr lang="en-US" dirty="0" smtClean="0"/>
              <a:t>Strong: collaboration, up/down, normative, and low inherent transparency</a:t>
            </a:r>
          </a:p>
          <a:p>
            <a:pPr lvl="1"/>
            <a:r>
              <a:rPr lang="en-US" dirty="0" smtClean="0"/>
              <a:t>Weak: coordination, high inherent transparency</a:t>
            </a:r>
          </a:p>
          <a:p>
            <a:r>
              <a:rPr lang="en-US" dirty="0" smtClean="0"/>
              <a:t>Type of information system</a:t>
            </a:r>
          </a:p>
          <a:p>
            <a:pPr lvl="1"/>
            <a:r>
              <a:rPr lang="en-US" dirty="0" smtClean="0"/>
              <a:t>Centralized?</a:t>
            </a:r>
          </a:p>
          <a:p>
            <a:pPr lvl="1"/>
            <a:r>
              <a:rPr lang="en-US" dirty="0" smtClean="0"/>
              <a:t>Self-reporting / monitoring / verification</a:t>
            </a:r>
          </a:p>
          <a:p>
            <a:pPr lvl="1"/>
            <a:r>
              <a:rPr lang="en-US" dirty="0" smtClean="0"/>
              <a:t>Enforcement school vs. management school: what is “behavioral model” and how is info to be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15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dirty="0"/>
              <a:t>Response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767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Response strategies</a:t>
            </a:r>
            <a:endParaRPr lang="en-US" dirty="0"/>
          </a:p>
          <a:p>
            <a:pPr lvl="1"/>
            <a:r>
              <a:rPr lang="en-US" dirty="0"/>
              <a:t>Altering consequences</a:t>
            </a:r>
          </a:p>
          <a:p>
            <a:pPr lvl="2"/>
            <a:r>
              <a:rPr lang="en-US" dirty="0"/>
              <a:t>Deterrence: increase expected costs of violation</a:t>
            </a:r>
          </a:p>
          <a:p>
            <a:pPr lvl="2"/>
            <a:r>
              <a:rPr lang="en-US" dirty="0"/>
              <a:t>Remuneration: increase expected benefits of compliance</a:t>
            </a:r>
          </a:p>
          <a:p>
            <a:pPr lvl="1"/>
            <a:r>
              <a:rPr lang="en-US" dirty="0"/>
              <a:t>Altering opportunities</a:t>
            </a:r>
          </a:p>
          <a:p>
            <a:pPr lvl="2"/>
            <a:r>
              <a:rPr lang="en-US" dirty="0"/>
              <a:t>Generative: create new opportunities to comply</a:t>
            </a:r>
          </a:p>
          <a:p>
            <a:pPr lvl="2"/>
            <a:r>
              <a:rPr lang="en-US" dirty="0"/>
              <a:t>Preclusive: remove opportunities to violate</a:t>
            </a:r>
          </a:p>
          <a:p>
            <a:pPr lvl="1"/>
            <a:r>
              <a:rPr lang="en-US" dirty="0"/>
              <a:t>Altering perceptions</a:t>
            </a:r>
          </a:p>
          <a:p>
            <a:pPr lvl="2"/>
            <a:r>
              <a:rPr lang="en-US" dirty="0"/>
              <a:t>Cognitive: provide new information that changes perception of best choice</a:t>
            </a:r>
          </a:p>
          <a:p>
            <a:pPr lvl="2"/>
            <a:r>
              <a:rPr lang="en-US" dirty="0"/>
              <a:t>Normative: re-educate regarding values</a:t>
            </a:r>
          </a:p>
          <a:p>
            <a:r>
              <a:rPr lang="en-US" dirty="0"/>
              <a:t>Reciprocity of response: diffuse / specific</a:t>
            </a:r>
          </a:p>
          <a:p>
            <a:r>
              <a:rPr lang="en-US" dirty="0" smtClean="0"/>
              <a:t>Strong responses if violation tolerance is low</a:t>
            </a:r>
            <a:endParaRPr lang="en-US" dirty="0"/>
          </a:p>
          <a:p>
            <a:r>
              <a:rPr lang="en-US" dirty="0" smtClean="0"/>
              <a:t>Enforcement </a:t>
            </a:r>
            <a:r>
              <a:rPr lang="en-US" dirty="0"/>
              <a:t>school vs. management school: </a:t>
            </a:r>
            <a:r>
              <a:rPr lang="en-US" dirty="0" smtClean="0"/>
              <a:t>are there effective responses other than enforcement (punishment)? Do rewards, capacity-building, norms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24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Hypotheses re:</a:t>
            </a:r>
            <a:br>
              <a:rPr lang="en-US" sz="3200" dirty="0"/>
            </a:br>
            <a:r>
              <a:rPr lang="en-US" sz="3200" dirty="0"/>
              <a:t>Problem Structure / Institutional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u="sng" dirty="0" smtClean="0"/>
              <a:t>Conflict or deadlock</a:t>
            </a:r>
            <a:r>
              <a:rPr lang="en-US" sz="2600" dirty="0" smtClean="0"/>
              <a:t>: if </a:t>
            </a:r>
            <a:r>
              <a:rPr lang="en-US" sz="2600" dirty="0"/>
              <a:t>relevant actors prefer outcomes of conflict more than </a:t>
            </a:r>
            <a:r>
              <a:rPr lang="en-US" sz="2600" dirty="0" smtClean="0"/>
              <a:t>alternatives (deadlock), than NO institution forms</a:t>
            </a:r>
            <a:endParaRPr lang="en-US" sz="2600" dirty="0"/>
          </a:p>
          <a:p>
            <a:r>
              <a:rPr lang="en-US" sz="2600" u="sng" dirty="0"/>
              <a:t>Capacities 1</a:t>
            </a:r>
            <a:r>
              <a:rPr lang="en-US" sz="2600" dirty="0"/>
              <a:t>: if capacity for BAD behavior depends on others: REGULATORY institution which LIMITS membership to capable states and COMMON obligations to ban behaviors that would allow others to engage in bad behavior</a:t>
            </a:r>
          </a:p>
          <a:p>
            <a:r>
              <a:rPr lang="en-US" sz="2600" u="sng" dirty="0"/>
              <a:t>Capacities 2:</a:t>
            </a:r>
            <a:r>
              <a:rPr lang="en-US" sz="2600" dirty="0"/>
              <a:t> if some actors lack CAPACITY for GOOD behavior: PROGRAMMATIC institution which EXPANDS membership and DIFFERENTIATED obligations (donors/recipients) and RESPONSE of capacity enhancements (not rewards/sanctions)</a:t>
            </a:r>
          </a:p>
        </p:txBody>
      </p:sp>
    </p:spTree>
    <p:extLst>
      <p:ext uri="{BB962C8B-B14F-4D97-AF65-F5344CB8AC3E}">
        <p14:creationId xmlns:p14="http://schemas.microsoft.com/office/powerpoint/2010/main" val="303161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Hypotheses re:</a:t>
            </a:r>
            <a:br>
              <a:rPr lang="en-US" sz="3200" dirty="0"/>
            </a:br>
            <a:r>
              <a:rPr lang="en-US" sz="3200" dirty="0"/>
              <a:t>Problem Structure / Institutional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u="sng" dirty="0"/>
              <a:t>Incentives 1:</a:t>
            </a:r>
            <a:r>
              <a:rPr lang="en-US" dirty="0"/>
              <a:t> </a:t>
            </a:r>
          </a:p>
          <a:p>
            <a:pPr lvl="1"/>
            <a:r>
              <a:rPr lang="en-US" sz="2400" dirty="0"/>
              <a:t>Coordination: REGULATORY institution with COMMON obligations and NO response system</a:t>
            </a:r>
          </a:p>
          <a:p>
            <a:pPr lvl="1"/>
            <a:r>
              <a:rPr lang="en-US" sz="2400" dirty="0"/>
              <a:t>Up/Downstream: REGULATORY institution with DIFFERENTIATED obligations and LINKAGE response system</a:t>
            </a:r>
          </a:p>
          <a:p>
            <a:pPr lvl="1"/>
            <a:r>
              <a:rPr lang="en-US" sz="2400" dirty="0"/>
              <a:t>Collaboration: REGULATORY institution with COMMON obligations and RETALIATORY (“reversion”) response system</a:t>
            </a:r>
          </a:p>
          <a:p>
            <a:r>
              <a:rPr lang="en-US" b="1" u="sng" dirty="0"/>
              <a:t>Incentives 2:</a:t>
            </a:r>
            <a:r>
              <a:rPr lang="en-US" dirty="0"/>
              <a:t> </a:t>
            </a:r>
            <a:r>
              <a:rPr lang="en-US" sz="2800" dirty="0"/>
              <a:t>if strong incentives to cheat: clearly specified INSPECTION and RESPONSE rules (likely for collaboration &amp; upstream/downstream but NOT coordination)</a:t>
            </a:r>
          </a:p>
        </p:txBody>
      </p:sp>
    </p:spTree>
    <p:extLst>
      <p:ext uri="{BB962C8B-B14F-4D97-AF65-F5344CB8AC3E}">
        <p14:creationId xmlns:p14="http://schemas.microsoft.com/office/powerpoint/2010/main" val="361609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lOr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-lecture.potx" id="{0F86FA69-BC1F-47E9-96FD-B7C69401B587}" vid="{5F8EC796-A47E-42FD-807C-F73A01E676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-lecture.potx" id="{0F86FA69-BC1F-47E9-96FD-B7C69401B587}" vid="{5C42F4E6-C41A-40C3-BF3D-7D285D73FB4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</TotalTime>
  <Words>1303</Words>
  <Application>Microsoft Office PowerPoint</Application>
  <PresentationFormat>Widescreen</PresentationFormat>
  <Paragraphs>182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IntlOrg</vt:lpstr>
      <vt:lpstr>Office Theme</vt:lpstr>
      <vt:lpstr>Outline</vt:lpstr>
      <vt:lpstr>Kucik and Reinhardt reading Trade “dumping” and Anti-dumping rules</vt:lpstr>
      <vt:lpstr>Institutional type</vt:lpstr>
      <vt:lpstr>Membership</vt:lpstr>
      <vt:lpstr>Primary rule system</vt:lpstr>
      <vt:lpstr>Information system</vt:lpstr>
      <vt:lpstr>Response system</vt:lpstr>
      <vt:lpstr>Hypotheses re: Problem Structure / Institutional Design</vt:lpstr>
      <vt:lpstr>Hypotheses re: Problem Structure / Institutional Design</vt:lpstr>
      <vt:lpstr>Hypotheses re: Problem Structure / Institutional Design</vt:lpstr>
      <vt:lpstr>Hypotheses re: Problem Structure / Institutional Design</vt:lpstr>
      <vt:lpstr>Trade:  Predictions based on Problem Structure</vt:lpstr>
      <vt:lpstr>Problem Structure, Institutional Design, &amp; Trade</vt:lpstr>
      <vt:lpstr>PowerPoint Presentation</vt:lpstr>
      <vt:lpstr>PowerPoint Presentation</vt:lpstr>
      <vt:lpstr>Global free trade and WTO</vt:lpstr>
      <vt:lpstr>Global Free Trade and the WTO</vt:lpstr>
      <vt:lpstr>Free Trade Zones and the European Union</vt:lpstr>
      <vt:lpstr>PowerPoint Presentation</vt:lpstr>
      <vt:lpstr>European Union: Customs  Union &amp; Common Market</vt:lpstr>
      <vt:lpstr>Schengen Area: Border  Control &amp; Human Rights</vt:lpstr>
      <vt:lpstr>European Union Current Problems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 Mitchell</dc:creator>
  <cp:lastModifiedBy>Ronald Mitchell</cp:lastModifiedBy>
  <cp:revision>247</cp:revision>
  <dcterms:created xsi:type="dcterms:W3CDTF">2010-10-03T22:05:52Z</dcterms:created>
  <dcterms:modified xsi:type="dcterms:W3CDTF">2018-10-29T20:13:45Z</dcterms:modified>
</cp:coreProperties>
</file>