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301" r:id="rId2"/>
    <p:sldId id="292" r:id="rId3"/>
    <p:sldId id="302" r:id="rId4"/>
    <p:sldId id="303" r:id="rId5"/>
    <p:sldId id="284" r:id="rId6"/>
    <p:sldId id="276" r:id="rId7"/>
    <p:sldId id="277" r:id="rId8"/>
    <p:sldId id="285" r:id="rId9"/>
    <p:sldId id="286" r:id="rId10"/>
    <p:sldId id="287" r:id="rId11"/>
    <p:sldId id="289" r:id="rId12"/>
    <p:sldId id="290" r:id="rId13"/>
    <p:sldId id="291"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0" d="100"/>
          <a:sy n="100" d="100"/>
        </p:scale>
        <p:origin x="108" y="22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711200" y="1371600"/>
            <a:ext cx="10468864"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711200" y="3228536"/>
            <a:ext cx="10472928"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43352ECB-ADC1-4F08-B9D2-7A230AAAD197}" type="datetimeFigureOut">
              <a:rPr lang="en-US" smtClean="0"/>
              <a:t>11/25/2018</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8DB815C2-51D3-4DB5-B1F1-626CFC9FDF2B}"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3352ECB-ADC1-4F08-B9D2-7A230AAAD197}" type="datetimeFigureOut">
              <a:rPr lang="en-US" smtClean="0"/>
              <a:t>11/25/2018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B815C2-51D3-4DB5-B1F1-626CFC9FDF2B}"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914402"/>
            <a:ext cx="27432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914402"/>
            <a:ext cx="80264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3352ECB-ADC1-4F08-B9D2-7A230AAAD197}" type="datetimeFigureOut">
              <a:rPr lang="en-US" smtClean="0"/>
              <a:t>11/25/2018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B815C2-51D3-4DB5-B1F1-626CFC9FDF2B}"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3352ECB-ADC1-4F08-B9D2-7A230AAAD197}" type="datetimeFigureOut">
              <a:rPr lang="en-US" smtClean="0"/>
              <a:t>11/25/2018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B815C2-51D3-4DB5-B1F1-626CFC9FDF2B}"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07136" y="1316736"/>
            <a:ext cx="103632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07136" y="2704664"/>
            <a:ext cx="103632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43352ECB-ADC1-4F08-B9D2-7A230AAAD197}" type="datetimeFigureOut">
              <a:rPr lang="en-US" smtClean="0"/>
              <a:t>11/25/2018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B815C2-51D3-4DB5-B1F1-626CFC9FDF2B}"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09728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609600" y="1920085"/>
            <a:ext cx="53848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6197600" y="1920085"/>
            <a:ext cx="53848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3352ECB-ADC1-4F08-B9D2-7A230AAAD197}" type="datetimeFigureOut">
              <a:rPr lang="en-US" smtClean="0"/>
              <a:t>11/25/2018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DB815C2-51D3-4DB5-B1F1-626CFC9FDF2B}"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09728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09600" y="1855248"/>
            <a:ext cx="5386917"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6193368" y="1859758"/>
            <a:ext cx="5389033"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9600" y="2514600"/>
            <a:ext cx="5386917"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6193368" y="2514600"/>
            <a:ext cx="5389033"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43352ECB-ADC1-4F08-B9D2-7A230AAAD197}" type="datetimeFigureOut">
              <a:rPr lang="en-US" smtClean="0"/>
              <a:t>11/25/2018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DB815C2-51D3-4DB5-B1F1-626CFC9FDF2B}"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10744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43352ECB-ADC1-4F08-B9D2-7A230AAAD197}" type="datetimeFigureOut">
              <a:rPr lang="en-US" smtClean="0"/>
              <a:t>11/25/2018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DB815C2-51D3-4DB5-B1F1-626CFC9FDF2B}"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3352ECB-ADC1-4F08-B9D2-7A230AAAD197}" type="datetimeFigureOut">
              <a:rPr lang="en-US" smtClean="0"/>
              <a:t>11/25/2018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DB815C2-51D3-4DB5-B1F1-626CFC9FDF2B}"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514352"/>
            <a:ext cx="36576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76400"/>
            <a:ext cx="36576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766733" y="1676400"/>
            <a:ext cx="6815667"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3352ECB-ADC1-4F08-B9D2-7A230AAAD197}" type="datetimeFigureOut">
              <a:rPr lang="en-US" smtClean="0"/>
              <a:t>11/25/2018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DB815C2-51D3-4DB5-B1F1-626CFC9FDF2B}"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4221004" y="1108077"/>
            <a:ext cx="70104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
        <p:nvSpPr>
          <p:cNvPr id="12" name="Right Triangle 11"/>
          <p:cNvSpPr/>
          <p:nvPr/>
        </p:nvSpPr>
        <p:spPr>
          <a:xfrm rot="420000" flipV="1">
            <a:off x="10672179" y="5359769"/>
            <a:ext cx="207264"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
        <p:nvSpPr>
          <p:cNvPr id="2" name="Title 1"/>
          <p:cNvSpPr>
            <a:spLocks noGrp="1"/>
          </p:cNvSpPr>
          <p:nvPr>
            <p:ph type="title"/>
          </p:nvPr>
        </p:nvSpPr>
        <p:spPr>
          <a:xfrm>
            <a:off x="812800" y="1176997"/>
            <a:ext cx="2950464"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812800" y="2828785"/>
            <a:ext cx="29464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43352ECB-ADC1-4F08-B9D2-7A230AAAD197}" type="datetimeFigureOut">
              <a:rPr lang="en-US" smtClean="0"/>
              <a:t>11/25/2018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769600" y="6356351"/>
            <a:ext cx="812800" cy="365125"/>
          </a:xfrm>
        </p:spPr>
        <p:txBody>
          <a:bodyPr/>
          <a:lstStyle/>
          <a:p>
            <a:fld id="{8DB815C2-51D3-4DB5-B1F1-626CFC9FDF2B}" type="slidenum">
              <a:rPr lang="en-US" smtClean="0"/>
              <a:t>‹#›</a:t>
            </a:fld>
            <a:endParaRPr lang="en-US"/>
          </a:p>
        </p:txBody>
      </p:sp>
      <p:sp>
        <p:nvSpPr>
          <p:cNvPr id="3" name="Picture Placeholder 2"/>
          <p:cNvSpPr>
            <a:spLocks noGrp="1"/>
          </p:cNvSpPr>
          <p:nvPr>
            <p:ph type="pic" idx="1"/>
          </p:nvPr>
        </p:nvSpPr>
        <p:spPr>
          <a:xfrm rot="420000">
            <a:off x="4647724" y="1199517"/>
            <a:ext cx="615696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12700" y="5816600"/>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sz="1800">
              <a:solidFill>
                <a:schemeClr val="tx1"/>
              </a:solidFill>
              <a:latin typeface="+mn-lt"/>
              <a:ea typeface="+mn-ea"/>
              <a:cs typeface="+mn-cs"/>
            </a:endParaRPr>
          </a:p>
        </p:txBody>
      </p:sp>
      <p:sp>
        <p:nvSpPr>
          <p:cNvPr id="11" name="Freeform 10"/>
          <p:cNvSpPr>
            <a:spLocks/>
          </p:cNvSpPr>
          <p:nvPr/>
        </p:nvSpPr>
        <p:spPr bwMode="auto">
          <a:xfrm flipV="1">
            <a:off x="5842000" y="6219826"/>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sz="1800">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12700" y="-7144"/>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sz="1800">
              <a:solidFill>
                <a:schemeClr val="tx1"/>
              </a:solidFill>
              <a:latin typeface="+mn-lt"/>
              <a:ea typeface="+mn-ea"/>
              <a:cs typeface="+mn-cs"/>
            </a:endParaRPr>
          </a:p>
        </p:txBody>
      </p:sp>
      <p:sp>
        <p:nvSpPr>
          <p:cNvPr id="8" name="Freeform 7"/>
          <p:cNvSpPr>
            <a:spLocks/>
          </p:cNvSpPr>
          <p:nvPr/>
        </p:nvSpPr>
        <p:spPr bwMode="auto">
          <a:xfrm>
            <a:off x="5842000" y="-7144"/>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sz="1800">
              <a:solidFill>
                <a:schemeClr val="tx1"/>
              </a:solidFill>
              <a:latin typeface="+mn-lt"/>
              <a:ea typeface="+mn-ea"/>
              <a:cs typeface="+mn-cs"/>
            </a:endParaRPr>
          </a:p>
        </p:txBody>
      </p:sp>
      <p:sp>
        <p:nvSpPr>
          <p:cNvPr id="9" name="Title Placeholder 8"/>
          <p:cNvSpPr>
            <a:spLocks noGrp="1"/>
          </p:cNvSpPr>
          <p:nvPr>
            <p:ph type="title"/>
          </p:nvPr>
        </p:nvSpPr>
        <p:spPr>
          <a:xfrm>
            <a:off x="609600" y="704088"/>
            <a:ext cx="109728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609600" y="1935480"/>
            <a:ext cx="109728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09600" y="6356351"/>
            <a:ext cx="2844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43352ECB-ADC1-4F08-B9D2-7A230AAAD197}" type="datetimeFigureOut">
              <a:rPr lang="en-US" smtClean="0"/>
              <a:t>11/25/2018</a:t>
            </a:fld>
            <a:endParaRPr lang="en-US"/>
          </a:p>
        </p:txBody>
      </p:sp>
      <p:sp>
        <p:nvSpPr>
          <p:cNvPr id="22" name="Footer Placeholder 21"/>
          <p:cNvSpPr>
            <a:spLocks noGrp="1"/>
          </p:cNvSpPr>
          <p:nvPr>
            <p:ph type="ftr" sz="quarter" idx="3"/>
          </p:nvPr>
        </p:nvSpPr>
        <p:spPr>
          <a:xfrm>
            <a:off x="3556000" y="6356351"/>
            <a:ext cx="44704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10566400" y="6356351"/>
            <a:ext cx="1016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8DB815C2-51D3-4DB5-B1F1-626CFC9FDF2B}" type="slidenum">
              <a:rPr lang="en-US" smtClean="0"/>
              <a:t>‹#›</a:t>
            </a:fld>
            <a:endParaRPr lang="en-US"/>
          </a:p>
        </p:txBody>
      </p:sp>
      <p:grpSp>
        <p:nvGrpSpPr>
          <p:cNvPr id="2" name="Group 1"/>
          <p:cNvGrpSpPr/>
          <p:nvPr/>
        </p:nvGrpSpPr>
        <p:grpSpPr>
          <a:xfrm>
            <a:off x="-25356" y="202408"/>
            <a:ext cx="12240731"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sz="1800"/>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sz="1800"/>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mtClean="0"/>
              <a:t/>
            </a:r>
            <a:br>
              <a:rPr lang="en-US" smtClean="0"/>
            </a:br>
            <a:r>
              <a:rPr lang="en-US" smtClean="0"/>
              <a:t>Course Evaluations</a:t>
            </a:r>
            <a:endParaRPr lang="en-US" dirty="0"/>
          </a:p>
        </p:txBody>
      </p:sp>
      <p:sp>
        <p:nvSpPr>
          <p:cNvPr id="3" name="Content Placeholder 2"/>
          <p:cNvSpPr>
            <a:spLocks noGrp="1"/>
          </p:cNvSpPr>
          <p:nvPr>
            <p:ph idx="1"/>
          </p:nvPr>
        </p:nvSpPr>
        <p:spPr/>
        <p:txBody>
          <a:bodyPr/>
          <a:lstStyle/>
          <a:p>
            <a:r>
              <a:rPr lang="en-US" smtClean="0"/>
              <a:t>Please fill out the course evaluation for this course – I value your feedback on the course and future students will benefit from the feedback you provide.</a:t>
            </a:r>
          </a:p>
          <a:p>
            <a:endParaRPr lang="en-US" smtClean="0"/>
          </a:p>
          <a:p>
            <a:pPr marL="0" indent="0" algn="ctr">
              <a:buNone/>
            </a:pPr>
            <a:r>
              <a:rPr lang="en-US" sz="3600" smtClean="0"/>
              <a:t>Thanks very much</a:t>
            </a:r>
          </a:p>
          <a:p>
            <a:pPr marL="0" indent="0" algn="ctr">
              <a:buNone/>
            </a:pPr>
            <a:r>
              <a:rPr lang="en-US" sz="3600" smtClean="0"/>
              <a:t>for doing your Course Evaluation!!!</a:t>
            </a:r>
            <a:endParaRPr lang="en-US" sz="3600" dirty="0"/>
          </a:p>
        </p:txBody>
      </p:sp>
    </p:spTree>
    <p:extLst>
      <p:ext uri="{BB962C8B-B14F-4D97-AF65-F5344CB8AC3E}">
        <p14:creationId xmlns:p14="http://schemas.microsoft.com/office/powerpoint/2010/main" val="206618656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mtClean="0"/>
              <a:t>Alternatives to</a:t>
            </a:r>
            <a:br>
              <a:rPr lang="en-US" smtClean="0"/>
            </a:br>
            <a:r>
              <a:rPr lang="en-US" smtClean="0"/>
              <a:t>International Agreements</a:t>
            </a:r>
            <a:endParaRPr lang="en-US" dirty="0"/>
          </a:p>
        </p:txBody>
      </p:sp>
      <p:sp>
        <p:nvSpPr>
          <p:cNvPr id="3" name="Content Placeholder 2"/>
          <p:cNvSpPr>
            <a:spLocks noGrp="1"/>
          </p:cNvSpPr>
          <p:nvPr>
            <p:ph idx="1"/>
          </p:nvPr>
        </p:nvSpPr>
        <p:spPr/>
        <p:txBody>
          <a:bodyPr>
            <a:normAutofit fontScale="85000" lnSpcReduction="20000"/>
          </a:bodyPr>
          <a:lstStyle/>
          <a:p>
            <a:r>
              <a:rPr lang="en-US" smtClean="0"/>
              <a:t>Industry self-regulation</a:t>
            </a:r>
          </a:p>
          <a:p>
            <a:r>
              <a:rPr lang="en-US" smtClean="0"/>
              <a:t>Coordination between NGOs and corporations</a:t>
            </a:r>
          </a:p>
          <a:p>
            <a:pPr lvl="1"/>
            <a:r>
              <a:rPr lang="en-US" smtClean="0"/>
              <a:t>Transparency International working on bribery codes</a:t>
            </a:r>
          </a:p>
          <a:p>
            <a:pPr lvl="1"/>
            <a:r>
              <a:rPr lang="en-US" smtClean="0"/>
              <a:t>NGOs working with MNCs for human rights  and environmental regulation</a:t>
            </a:r>
          </a:p>
          <a:p>
            <a:r>
              <a:rPr lang="en-US" smtClean="0"/>
              <a:t>Selective self-regulation: “coalition of the willing,” others may follow</a:t>
            </a:r>
          </a:p>
          <a:p>
            <a:pPr lvl="1"/>
            <a:r>
              <a:rPr lang="en-US" smtClean="0"/>
              <a:t>“Islands of integrity” with respect to bribery</a:t>
            </a:r>
          </a:p>
          <a:p>
            <a:pPr lvl="1"/>
            <a:r>
              <a:rPr lang="en-US" smtClean="0"/>
              <a:t>Green nations move first</a:t>
            </a:r>
          </a:p>
          <a:p>
            <a:r>
              <a:rPr lang="en-US" smtClean="0"/>
              <a:t>Regulation by information / disclosure</a:t>
            </a:r>
          </a:p>
          <a:p>
            <a:pPr lvl="1"/>
            <a:r>
              <a:rPr lang="en-US" smtClean="0"/>
              <a:t>Transparency International actions</a:t>
            </a:r>
          </a:p>
          <a:p>
            <a:pPr lvl="1"/>
            <a:r>
              <a:rPr lang="en-US" smtClean="0"/>
              <a:t>Human rights NGOs</a:t>
            </a:r>
          </a:p>
          <a:p>
            <a:r>
              <a:rPr lang="en-US" smtClean="0"/>
              <a:t>Direct action partnerships and networks</a:t>
            </a:r>
          </a:p>
          <a:p>
            <a:pPr lvl="1"/>
            <a:r>
              <a:rPr lang="en-US" smtClean="0"/>
              <a:t>Debt for nature swaps among banks, governments, and NGOs</a:t>
            </a:r>
          </a:p>
          <a:p>
            <a:pPr lvl="1"/>
            <a:r>
              <a:rPr lang="en-US" smtClean="0"/>
              <a:t>NGOs working with corporations to provide drugs in various countries</a:t>
            </a:r>
            <a:endParaRPr lang="en-US" dirty="0"/>
          </a:p>
        </p:txBody>
      </p:sp>
    </p:spTree>
    <p:extLst>
      <p:ext uri="{BB962C8B-B14F-4D97-AF65-F5344CB8AC3E}">
        <p14:creationId xmlns:p14="http://schemas.microsoft.com/office/powerpoint/2010/main" val="283809355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mtClean="0"/>
              <a:t>Problem Structure and</a:t>
            </a:r>
            <a:br>
              <a:rPr lang="en-US" smtClean="0"/>
            </a:br>
            <a:r>
              <a:rPr lang="en-US" smtClean="0"/>
              <a:t>Institutional Effectiveness</a:t>
            </a:r>
            <a:endParaRPr lang="en-US" dirty="0"/>
          </a:p>
        </p:txBody>
      </p:sp>
      <p:sp>
        <p:nvSpPr>
          <p:cNvPr id="3" name="Content Placeholder 2"/>
          <p:cNvSpPr>
            <a:spLocks noGrp="1"/>
          </p:cNvSpPr>
          <p:nvPr>
            <p:ph idx="1"/>
          </p:nvPr>
        </p:nvSpPr>
        <p:spPr/>
        <p:txBody>
          <a:bodyPr>
            <a:normAutofit fontScale="92500" lnSpcReduction="20000"/>
          </a:bodyPr>
          <a:lstStyle/>
          <a:p>
            <a:r>
              <a:rPr lang="en-US" smtClean="0"/>
              <a:t>HARDER problems less likely to be effective</a:t>
            </a:r>
          </a:p>
          <a:p>
            <a:r>
              <a:rPr lang="en-US" smtClean="0"/>
              <a:t>Easy:  </a:t>
            </a:r>
          </a:p>
          <a:p>
            <a:pPr lvl="1"/>
            <a:r>
              <a:rPr lang="en-US" smtClean="0"/>
              <a:t>COORDINATION: Big effect on shallow problems</a:t>
            </a:r>
          </a:p>
          <a:p>
            <a:pPr lvl="1"/>
            <a:r>
              <a:rPr lang="en-US" smtClean="0"/>
              <a:t>EPISTEMIC: pooling informational resources that are cheap AND states have interests in pooling</a:t>
            </a:r>
          </a:p>
          <a:p>
            <a:r>
              <a:rPr lang="en-US" smtClean="0"/>
              <a:t>Medium:</a:t>
            </a:r>
          </a:p>
          <a:p>
            <a:pPr lvl="1"/>
            <a:r>
              <a:rPr lang="en-US" smtClean="0"/>
              <a:t>UPSTREAM/DOWNSTREAM: hard to resolve but structure generates careful rules that make likely to succeed</a:t>
            </a:r>
          </a:p>
          <a:p>
            <a:pPr lvl="1"/>
            <a:r>
              <a:rPr lang="en-US" smtClean="0"/>
              <a:t>PEPI: structure leads to careful rules that tend to be “incentive-compatible”</a:t>
            </a:r>
          </a:p>
          <a:p>
            <a:r>
              <a:rPr lang="en-US" smtClean="0"/>
              <a:t>Hard group:</a:t>
            </a:r>
          </a:p>
          <a:p>
            <a:pPr lvl="1"/>
            <a:r>
              <a:rPr lang="en-US" smtClean="0"/>
              <a:t>COLLABORATION: all have incentives to contribute AND cheat</a:t>
            </a:r>
          </a:p>
          <a:p>
            <a:pPr lvl="1"/>
            <a:r>
              <a:rPr lang="en-US" smtClean="0"/>
              <a:t>NORMATIVE problem: changing norms is very hard</a:t>
            </a:r>
            <a:endParaRPr lang="en-US" dirty="0"/>
          </a:p>
        </p:txBody>
      </p:sp>
    </p:spTree>
    <p:extLst>
      <p:ext uri="{BB962C8B-B14F-4D97-AF65-F5344CB8AC3E}">
        <p14:creationId xmlns:p14="http://schemas.microsoft.com/office/powerpoint/2010/main" val="338476663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mtClean="0"/>
              <a:t>Problem Structure and</a:t>
            </a:r>
            <a:br>
              <a:rPr lang="en-US" smtClean="0"/>
            </a:br>
            <a:r>
              <a:rPr lang="en-US" smtClean="0"/>
              <a:t>Institutional Effectiveness</a:t>
            </a:r>
            <a:endParaRPr lang="en-US" dirty="0"/>
          </a:p>
        </p:txBody>
      </p:sp>
      <p:sp>
        <p:nvSpPr>
          <p:cNvPr id="3" name="Content Placeholder 2"/>
          <p:cNvSpPr>
            <a:spLocks noGrp="1"/>
          </p:cNvSpPr>
          <p:nvPr>
            <p:ph idx="1"/>
          </p:nvPr>
        </p:nvSpPr>
        <p:spPr/>
        <p:txBody>
          <a:bodyPr/>
          <a:lstStyle/>
          <a:p>
            <a:r>
              <a:rPr lang="en-US" smtClean="0"/>
              <a:t>Inherent transparency</a:t>
            </a:r>
          </a:p>
          <a:p>
            <a:pPr lvl="1"/>
            <a:r>
              <a:rPr lang="en-US" smtClean="0"/>
              <a:t>LESS inherent transparency, more likely institution will NOT be effective</a:t>
            </a:r>
          </a:p>
          <a:p>
            <a:r>
              <a:rPr lang="en-US" smtClean="0"/>
              <a:t>Response incentives</a:t>
            </a:r>
          </a:p>
          <a:p>
            <a:pPr lvl="1"/>
            <a:r>
              <a:rPr lang="en-US" smtClean="0"/>
              <a:t>LESS violation tolerance, more likely institution WILL be effective</a:t>
            </a:r>
          </a:p>
          <a:p>
            <a:pPr lvl="1"/>
            <a:r>
              <a:rPr lang="en-US" smtClean="0"/>
              <a:t>STRONGER response incentives, more likely institution WILL be effective</a:t>
            </a:r>
          </a:p>
          <a:p>
            <a:endParaRPr lang="en-US" dirty="0"/>
          </a:p>
        </p:txBody>
      </p:sp>
    </p:spTree>
    <p:extLst>
      <p:ext uri="{BB962C8B-B14F-4D97-AF65-F5344CB8AC3E}">
        <p14:creationId xmlns:p14="http://schemas.microsoft.com/office/powerpoint/2010/main" val="36494999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mtClean="0"/>
              <a:t>Institutional Design and</a:t>
            </a:r>
            <a:br>
              <a:rPr lang="en-US" smtClean="0"/>
            </a:br>
            <a:r>
              <a:rPr lang="en-US" smtClean="0"/>
              <a:t>Institutional Effectiveness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Institutional type:</a:t>
            </a:r>
          </a:p>
          <a:p>
            <a:pPr lvl="1"/>
            <a:r>
              <a:rPr lang="en-US" dirty="0" smtClean="0"/>
              <a:t>Procedural/programmatic – regulatory – generative</a:t>
            </a:r>
          </a:p>
          <a:p>
            <a:r>
              <a:rPr lang="en-US" dirty="0" smtClean="0"/>
              <a:t>Membership: more states, LESS effective</a:t>
            </a:r>
          </a:p>
          <a:p>
            <a:r>
              <a:rPr lang="en-US" dirty="0" smtClean="0"/>
              <a:t>Primary rule system</a:t>
            </a:r>
          </a:p>
          <a:p>
            <a:pPr lvl="1"/>
            <a:r>
              <a:rPr lang="en-US" dirty="0" smtClean="0"/>
              <a:t>MORE specific, MORE effective</a:t>
            </a:r>
          </a:p>
          <a:p>
            <a:pPr lvl="1"/>
            <a:r>
              <a:rPr lang="en-US" dirty="0" smtClean="0"/>
              <a:t>Common vs. </a:t>
            </a:r>
            <a:r>
              <a:rPr lang="en-US" dirty="0" smtClean="0"/>
              <a:t>Differentiated: which is more effective is </a:t>
            </a:r>
            <a:r>
              <a:rPr lang="en-US" smtClean="0"/>
              <a:t>unclear and depends </a:t>
            </a:r>
            <a:r>
              <a:rPr lang="en-US" dirty="0" smtClean="0"/>
              <a:t>more on how much the rules require relative to counterfactual </a:t>
            </a:r>
            <a:r>
              <a:rPr lang="en-US" dirty="0" smtClean="0"/>
              <a:t>behavior</a:t>
            </a:r>
            <a:endParaRPr lang="en-US" dirty="0" smtClean="0"/>
          </a:p>
          <a:p>
            <a:r>
              <a:rPr lang="en-US" dirty="0" smtClean="0"/>
              <a:t>Information system: clearer, MORE effective</a:t>
            </a:r>
          </a:p>
          <a:p>
            <a:r>
              <a:rPr lang="en-US" dirty="0" smtClean="0"/>
              <a:t>Response systems: </a:t>
            </a:r>
          </a:p>
          <a:p>
            <a:pPr lvl="1"/>
            <a:r>
              <a:rPr lang="en-US" dirty="0" smtClean="0"/>
              <a:t>Facilitative, MORE effective than </a:t>
            </a:r>
          </a:p>
          <a:p>
            <a:pPr lvl="1"/>
            <a:r>
              <a:rPr lang="en-US" dirty="0" smtClean="0"/>
              <a:t>Clear/specific MORE effective</a:t>
            </a:r>
          </a:p>
        </p:txBody>
      </p:sp>
    </p:spTree>
    <p:extLst>
      <p:ext uri="{BB962C8B-B14F-4D97-AF65-F5344CB8AC3E}">
        <p14:creationId xmlns:p14="http://schemas.microsoft.com/office/powerpoint/2010/main" val="76730266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mtClean="0"/>
              <a:t>Final Exam – Takehome</a:t>
            </a:r>
            <a:br>
              <a:rPr lang="en-US" smtClean="0"/>
            </a:br>
            <a:r>
              <a:rPr lang="en-US" smtClean="0"/>
              <a:t>Question </a:t>
            </a:r>
            <a:endParaRPr lang="en-US" dirty="0"/>
          </a:p>
        </p:txBody>
      </p:sp>
      <p:sp>
        <p:nvSpPr>
          <p:cNvPr id="3" name="Content Placeholder 2"/>
          <p:cNvSpPr>
            <a:spLocks noGrp="1"/>
          </p:cNvSpPr>
          <p:nvPr>
            <p:ph idx="1"/>
          </p:nvPr>
        </p:nvSpPr>
        <p:spPr/>
        <p:txBody>
          <a:bodyPr/>
          <a:lstStyle/>
          <a:p>
            <a:pPr marL="0" indent="0">
              <a:buNone/>
            </a:pPr>
            <a:r>
              <a:rPr lang="en-US" dirty="0" smtClean="0"/>
              <a:t>International organization involves efforts by states to resolve the problems they face. Select TWO (2) examples of international problems, 1 from each of 2 different issue areas: security, international political economy, human rights, and environment. Describe differences and similarities between your two examples in terms of a) their problem structures, b) how those problems influence the international institutions states create, and c) how both of those sets of factors influence the effectiveness of those institutions. Write a well-structured and coherent essay that uses the theories, concepts, analytic techniques, and evidence from readings &amp; lectures.</a:t>
            </a:r>
            <a:endParaRPr lang="en-US" dirty="0"/>
          </a:p>
        </p:txBody>
      </p:sp>
    </p:spTree>
    <p:extLst>
      <p:ext uri="{BB962C8B-B14F-4D97-AF65-F5344CB8AC3E}">
        <p14:creationId xmlns:p14="http://schemas.microsoft.com/office/powerpoint/2010/main" val="291345914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PS420 Post-Test</a:t>
            </a:r>
            <a:endParaRPr lang="en-US" dirty="0"/>
          </a:p>
        </p:txBody>
      </p:sp>
      <p:sp>
        <p:nvSpPr>
          <p:cNvPr id="3" name="Content Placeholder 2"/>
          <p:cNvSpPr>
            <a:spLocks noGrp="1"/>
          </p:cNvSpPr>
          <p:nvPr>
            <p:ph idx="1"/>
          </p:nvPr>
        </p:nvSpPr>
        <p:spPr/>
        <p:txBody>
          <a:bodyPr/>
          <a:lstStyle/>
          <a:p>
            <a:r>
              <a:rPr lang="en-US" smtClean="0"/>
              <a:t>16 minutes // 4 minutes per question</a:t>
            </a:r>
          </a:p>
          <a:p>
            <a:r>
              <a:rPr lang="en-US" smtClean="0"/>
              <a:t>Get out sheet of paper</a:t>
            </a:r>
          </a:p>
          <a:p>
            <a:r>
              <a:rPr lang="en-US" smtClean="0"/>
              <a:t>Put name on it </a:t>
            </a:r>
            <a:endParaRPr lang="en-US" dirty="0"/>
          </a:p>
        </p:txBody>
      </p:sp>
    </p:spTree>
    <p:extLst>
      <p:ext uri="{BB962C8B-B14F-4D97-AF65-F5344CB8AC3E}">
        <p14:creationId xmlns:p14="http://schemas.microsoft.com/office/powerpoint/2010/main" val="197468084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PS420/520 Pre-Test</a:t>
            </a:r>
            <a:br>
              <a:rPr lang="en-US" dirty="0" smtClean="0"/>
            </a:br>
            <a:r>
              <a:rPr lang="en-US" dirty="0" smtClean="0"/>
              <a:t>16 minutes / 4 minutes each</a:t>
            </a:r>
            <a:endParaRPr lang="en-US" dirty="0"/>
          </a:p>
        </p:txBody>
      </p:sp>
      <p:sp>
        <p:nvSpPr>
          <p:cNvPr id="3" name="Content Placeholder 2"/>
          <p:cNvSpPr>
            <a:spLocks noGrp="1"/>
          </p:cNvSpPr>
          <p:nvPr>
            <p:ph idx="1"/>
          </p:nvPr>
        </p:nvSpPr>
        <p:spPr/>
        <p:txBody>
          <a:bodyPr>
            <a:normAutofit fontScale="92500" lnSpcReduction="20000"/>
          </a:bodyPr>
          <a:lstStyle/>
          <a:p>
            <a:r>
              <a:rPr lang="en-US" b="1" u="sng" dirty="0" smtClean="0"/>
              <a:t>Problem Structure</a:t>
            </a:r>
            <a:r>
              <a:rPr lang="en-US" dirty="0" smtClean="0"/>
              <a:t>: What types of problems do countries face that require international cooperation? Describe at least two different kinds of problems that countries face.  </a:t>
            </a:r>
          </a:p>
          <a:p>
            <a:r>
              <a:rPr lang="en-US" b="1" u="sng" dirty="0" smtClean="0"/>
              <a:t>Institutional Design</a:t>
            </a:r>
            <a:r>
              <a:rPr lang="en-US" dirty="0" smtClean="0"/>
              <a:t>: Why is it hard for countries to cooperate internationally?  What types of international institution do countries create to promote such cooperation?  Describe at least two different kinds of institutions that countries create. If possible, identify how problems and solutions “go together.”</a:t>
            </a:r>
          </a:p>
          <a:p>
            <a:r>
              <a:rPr lang="en-US" b="1" u="sng" dirty="0" smtClean="0"/>
              <a:t>Institutional Effects</a:t>
            </a:r>
            <a:r>
              <a:rPr lang="en-US" dirty="0" smtClean="0"/>
              <a:t>: How do we know an international institution has been effective? Identify 3 types of factors that make one institution “work” while another one fails. </a:t>
            </a:r>
          </a:p>
          <a:p>
            <a:r>
              <a:rPr lang="en-US" b="1" u="sng" dirty="0" smtClean="0"/>
              <a:t>Issue Area Differences</a:t>
            </a:r>
            <a:r>
              <a:rPr lang="en-US" dirty="0" smtClean="0"/>
              <a:t>: Name at least three issue areas in which countries seek to cooperate internationally.  Do the answers to the previous questions differ across these issue areas? </a:t>
            </a:r>
            <a:endParaRPr lang="en-US" dirty="0"/>
          </a:p>
        </p:txBody>
      </p:sp>
    </p:spTree>
    <p:extLst>
      <p:ext uri="{BB962C8B-B14F-4D97-AF65-F5344CB8AC3E}">
        <p14:creationId xmlns:p14="http://schemas.microsoft.com/office/powerpoint/2010/main" val="7310875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Review of </a:t>
            </a:r>
            <a:br>
              <a:rPr lang="en-US" dirty="0" smtClean="0"/>
            </a:br>
            <a:r>
              <a:rPr lang="en-US" dirty="0" smtClean="0"/>
              <a:t>Institutional Effectiveness</a:t>
            </a:r>
            <a:endParaRPr lang="en-US" dirty="0"/>
          </a:p>
        </p:txBody>
      </p:sp>
      <p:sp>
        <p:nvSpPr>
          <p:cNvPr id="5" name="Subtitle 4"/>
          <p:cNvSpPr>
            <a:spLocks noGrp="1"/>
          </p:cNvSpPr>
          <p:nvPr>
            <p:ph type="subTitle" idx="1"/>
          </p:nvPr>
        </p:nvSpPr>
        <p:spPr/>
        <p:txBody>
          <a:bodyPr/>
          <a:lstStyle/>
          <a:p>
            <a:endParaRPr lang="en-US"/>
          </a:p>
        </p:txBody>
      </p:sp>
    </p:spTree>
    <p:extLst>
      <p:ext uri="{BB962C8B-B14F-4D97-AF65-F5344CB8AC3E}">
        <p14:creationId xmlns:p14="http://schemas.microsoft.com/office/powerpoint/2010/main" val="217572216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Effectiveness and Counterfactuals</a:t>
            </a:r>
            <a:endParaRPr lang="en-US" dirty="0"/>
          </a:p>
        </p:txBody>
      </p:sp>
      <p:sp>
        <p:nvSpPr>
          <p:cNvPr id="3" name="Content Placeholder 2"/>
          <p:cNvSpPr>
            <a:spLocks noGrp="1"/>
          </p:cNvSpPr>
          <p:nvPr>
            <p:ph idx="1"/>
          </p:nvPr>
        </p:nvSpPr>
        <p:spPr/>
        <p:txBody>
          <a:bodyPr/>
          <a:lstStyle/>
          <a:p>
            <a:r>
              <a:rPr lang="en-US" smtClean="0"/>
              <a:t>Observe certain outcome</a:t>
            </a:r>
          </a:p>
          <a:p>
            <a:r>
              <a:rPr lang="en-US" smtClean="0"/>
              <a:t>Generate counterfactuals that try to match everything except the regulation being in place. So, try to control for:</a:t>
            </a:r>
          </a:p>
          <a:p>
            <a:pPr lvl="1"/>
            <a:r>
              <a:rPr lang="en-US" smtClean="0"/>
              <a:t>Characteristics of country</a:t>
            </a:r>
          </a:p>
          <a:p>
            <a:pPr lvl="1"/>
            <a:r>
              <a:rPr lang="en-US" smtClean="0"/>
              <a:t>Characteristics of activity involved</a:t>
            </a:r>
          </a:p>
          <a:p>
            <a:pPr lvl="1"/>
            <a:r>
              <a:rPr lang="en-US" smtClean="0"/>
              <a:t>Characteristics of context, i.e., international environment</a:t>
            </a:r>
          </a:p>
          <a:p>
            <a:pPr lvl="1"/>
            <a:r>
              <a:rPr lang="en-US" smtClean="0"/>
              <a:t>Note, these are same as Jacobson/Brown Weiss</a:t>
            </a:r>
            <a:endParaRPr lang="en-US" dirty="0"/>
          </a:p>
        </p:txBody>
      </p:sp>
    </p:spTree>
    <p:extLst>
      <p:ext uri="{BB962C8B-B14F-4D97-AF65-F5344CB8AC3E}">
        <p14:creationId xmlns:p14="http://schemas.microsoft.com/office/powerpoint/2010/main" val="24817616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srcRect/>
          <a:stretch>
            <a:fillRect/>
          </a:stretch>
        </p:blipFill>
        <p:spPr bwMode="auto">
          <a:xfrm>
            <a:off x="1676400" y="182880"/>
            <a:ext cx="8839200" cy="6492240"/>
          </a:xfrm>
          <a:prstGeom prst="rect">
            <a:avLst/>
          </a:prstGeom>
          <a:noFill/>
          <a:ln w="9525">
            <a:noFill/>
            <a:miter lim="800000"/>
            <a:headEnd/>
            <a:tailEnd/>
          </a:ln>
        </p:spPr>
      </p:pic>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27115683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mtClean="0"/>
              <a:t>Institutional dynamics:</a:t>
            </a:r>
            <a:br>
              <a:rPr lang="en-US" smtClean="0"/>
            </a:br>
            <a:r>
              <a:rPr lang="en-US" smtClean="0"/>
              <a:t>how institutions change over time</a:t>
            </a:r>
            <a:endParaRPr lang="en-US" dirty="0"/>
          </a:p>
        </p:txBody>
      </p:sp>
      <p:sp>
        <p:nvSpPr>
          <p:cNvPr id="3" name="Content Placeholder 2"/>
          <p:cNvSpPr>
            <a:spLocks noGrp="1"/>
          </p:cNvSpPr>
          <p:nvPr>
            <p:ph idx="1"/>
          </p:nvPr>
        </p:nvSpPr>
        <p:spPr/>
        <p:txBody>
          <a:bodyPr/>
          <a:lstStyle/>
          <a:p>
            <a:r>
              <a:rPr lang="en-US" smtClean="0"/>
              <a:t>Institutions change and adapt</a:t>
            </a:r>
          </a:p>
          <a:p>
            <a:r>
              <a:rPr lang="en-US" smtClean="0"/>
              <a:t>Change in problem structure</a:t>
            </a:r>
          </a:p>
          <a:p>
            <a:r>
              <a:rPr lang="en-US" smtClean="0"/>
              <a:t>Expand their scope, e.g., EU, GATT/WTO, </a:t>
            </a:r>
          </a:p>
          <a:p>
            <a:r>
              <a:rPr lang="en-US" smtClean="0"/>
              <a:t>Improve design, e.g., oil pollution, ozone</a:t>
            </a:r>
          </a:p>
          <a:p>
            <a:r>
              <a:rPr lang="en-US" smtClean="0"/>
              <a:t>Institutional resilience depends on being able to adapt to new circumstances</a:t>
            </a:r>
          </a:p>
          <a:p>
            <a:r>
              <a:rPr lang="en-US" smtClean="0"/>
              <a:t>Processes of change: organic, negotiated, imposed</a:t>
            </a:r>
          </a:p>
          <a:p>
            <a:r>
              <a:rPr lang="en-US" smtClean="0"/>
              <a:t>Internal (endogenous) vs. external (exogenous) change</a:t>
            </a:r>
            <a:endParaRPr lang="en-US" dirty="0"/>
          </a:p>
        </p:txBody>
      </p:sp>
    </p:spTree>
    <p:extLst>
      <p:ext uri="{BB962C8B-B14F-4D97-AF65-F5344CB8AC3E}">
        <p14:creationId xmlns:p14="http://schemas.microsoft.com/office/powerpoint/2010/main" val="110358775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mtClean="0"/>
              <a:t>Institutional interplay, </a:t>
            </a:r>
            <a:br>
              <a:rPr lang="en-US" smtClean="0"/>
            </a:br>
            <a:r>
              <a:rPr lang="en-US" smtClean="0"/>
              <a:t>linkage, overlap, and complexes</a:t>
            </a:r>
            <a:endParaRPr lang="en-US" dirty="0"/>
          </a:p>
        </p:txBody>
      </p:sp>
      <p:sp>
        <p:nvSpPr>
          <p:cNvPr id="3" name="Content Placeholder 2"/>
          <p:cNvSpPr>
            <a:spLocks noGrp="1"/>
          </p:cNvSpPr>
          <p:nvPr>
            <p:ph idx="1"/>
          </p:nvPr>
        </p:nvSpPr>
        <p:spPr/>
        <p:txBody>
          <a:bodyPr/>
          <a:lstStyle/>
          <a:p>
            <a:r>
              <a:rPr lang="en-US" smtClean="0"/>
              <a:t>Institutions exist in relationship to other institutions </a:t>
            </a:r>
          </a:p>
          <a:p>
            <a:r>
              <a:rPr lang="en-US" smtClean="0"/>
              <a:t>Human rights and environment conventions</a:t>
            </a:r>
          </a:p>
          <a:p>
            <a:r>
              <a:rPr lang="en-US" smtClean="0"/>
              <a:t>Interplay among various trade institutions</a:t>
            </a:r>
          </a:p>
          <a:p>
            <a:r>
              <a:rPr lang="en-US" smtClean="0"/>
              <a:t>Clustered institutions/regimes</a:t>
            </a:r>
          </a:p>
          <a:p>
            <a:r>
              <a:rPr lang="en-US" smtClean="0"/>
              <a:t>Sources of problems often overlap so often need coordination of institutions</a:t>
            </a:r>
          </a:p>
          <a:p>
            <a:r>
              <a:rPr lang="en-US" smtClean="0"/>
              <a:t>Take advantage of synergies and avoid redundancies and conflicts</a:t>
            </a:r>
            <a:endParaRPr lang="en-US" dirty="0"/>
          </a:p>
        </p:txBody>
      </p:sp>
    </p:spTree>
    <p:extLst>
      <p:ext uri="{BB962C8B-B14F-4D97-AF65-F5344CB8AC3E}">
        <p14:creationId xmlns:p14="http://schemas.microsoft.com/office/powerpoint/2010/main" val="213714681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54</TotalTime>
  <Words>745</Words>
  <Application>Microsoft Office PowerPoint</Application>
  <PresentationFormat>Widescreen</PresentationFormat>
  <Paragraphs>81</Paragraphs>
  <Slides>13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Calibri</vt:lpstr>
      <vt:lpstr>Constantia</vt:lpstr>
      <vt:lpstr>Wingdings 2</vt:lpstr>
      <vt:lpstr>Flow</vt:lpstr>
      <vt:lpstr> Course Evaluations</vt:lpstr>
      <vt:lpstr>Final Exam – Takehome Question </vt:lpstr>
      <vt:lpstr>PS420 Post-Test</vt:lpstr>
      <vt:lpstr>PS420/520 Pre-Test 16 minutes / 4 minutes each</vt:lpstr>
      <vt:lpstr>Review of  Institutional Effectiveness</vt:lpstr>
      <vt:lpstr>Effectiveness and Counterfactuals</vt:lpstr>
      <vt:lpstr>PowerPoint Presentation</vt:lpstr>
      <vt:lpstr>Institutional dynamics: how institutions change over time</vt:lpstr>
      <vt:lpstr>Institutional interplay,  linkage, overlap, and complexes</vt:lpstr>
      <vt:lpstr>Alternatives to International Agreements</vt:lpstr>
      <vt:lpstr>Problem Structure and Institutional Effectiveness</vt:lpstr>
      <vt:lpstr>Problem Structure and Institutional Effectiveness</vt:lpstr>
      <vt:lpstr>Institutional Design and Institutional Effectiveness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Effectiveness and Counterfactuals</dc:title>
  <dc:creator>Ronald B. Mitchell</dc:creator>
  <cp:lastModifiedBy>Ronald Mitchell</cp:lastModifiedBy>
  <cp:revision>32</cp:revision>
  <dcterms:created xsi:type="dcterms:W3CDTF">2011-11-22T06:17:33Z</dcterms:created>
  <dcterms:modified xsi:type="dcterms:W3CDTF">2018-11-26T02:09:12Z</dcterms:modified>
</cp:coreProperties>
</file>