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356" r:id="rId3"/>
    <p:sldId id="353" r:id="rId4"/>
    <p:sldId id="319" r:id="rId5"/>
    <p:sldId id="354" r:id="rId6"/>
    <p:sldId id="355" r:id="rId7"/>
    <p:sldId id="320" r:id="rId8"/>
    <p:sldId id="351"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 id="34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2" y="28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055711-DB2B-465C-BFA7-20A031AEE570}" type="datetimeFigureOut">
              <a:rPr lang="en-US" smtClean="0"/>
              <a:pPr/>
              <a:t>4/22/2019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42D1B9B-FFCE-424A-B413-FFE1F6797A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055711-DB2B-465C-BFA7-20A031AEE570}"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D1B9B-FFCE-424A-B413-FFE1F6797A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055711-DB2B-465C-BFA7-20A031AEE570}"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D1B9B-FFCE-424A-B413-FFE1F6797A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055711-DB2B-465C-BFA7-20A031AEE570}"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D1B9B-FFCE-424A-B413-FFE1F6797A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055711-DB2B-465C-BFA7-20A031AEE570}"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D1B9B-FFCE-424A-B413-FFE1F6797A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055711-DB2B-465C-BFA7-20A031AEE570}"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D1B9B-FFCE-424A-B413-FFE1F6797A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055711-DB2B-465C-BFA7-20A031AEE570}" type="datetimeFigureOut">
              <a:rPr lang="en-US" smtClean="0"/>
              <a:pPr/>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D1B9B-FFCE-424A-B413-FFE1F6797A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055711-DB2B-465C-BFA7-20A031AEE570}" type="datetimeFigureOut">
              <a:rPr lang="en-US" smtClean="0"/>
              <a:pPr/>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D1B9B-FFCE-424A-B413-FFE1F6797A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55711-DB2B-465C-BFA7-20A031AEE570}" type="datetimeFigureOut">
              <a:rPr lang="en-US" smtClean="0"/>
              <a:pPr/>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D1B9B-FFCE-424A-B413-FFE1F6797A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055711-DB2B-465C-BFA7-20A031AEE570}"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D1B9B-FFCE-424A-B413-FFE1F6797A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055711-DB2B-465C-BFA7-20A031AEE570}"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842D1B9B-FFCE-424A-B413-FFE1F6797ABD}"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055711-DB2B-465C-BFA7-20A031AEE570}" type="datetimeFigureOut">
              <a:rPr lang="en-US" smtClean="0"/>
              <a:pPr/>
              <a:t>4/22/2019</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2D1B9B-FFCE-424A-B413-FFE1F6797ABD}"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r>
              <a:rPr lang="en-US" dirty="0"/>
              <a:t>Case study questions and rubric</a:t>
            </a:r>
          </a:p>
          <a:p>
            <a:r>
              <a:rPr lang="en-US" dirty="0" smtClean="0"/>
              <a:t>Three </a:t>
            </a:r>
            <a:r>
              <a:rPr lang="en-US" dirty="0" smtClean="0"/>
              <a:t>types of interactions among states</a:t>
            </a:r>
          </a:p>
          <a:p>
            <a:r>
              <a:rPr lang="en-US" dirty="0" smtClean="0"/>
              <a:t>Which do states care about: Relative gains or Absolute gains? Or both?</a:t>
            </a:r>
          </a:p>
          <a:p>
            <a:r>
              <a:rPr lang="en-US" dirty="0" smtClean="0"/>
              <a:t>Structural realism (Waltz)</a:t>
            </a:r>
          </a:p>
          <a:p>
            <a:r>
              <a:rPr lang="en-US" dirty="0" smtClean="0"/>
              <a:t>Structure as wedge between intentions and outcomes</a:t>
            </a:r>
          </a:p>
          <a:p>
            <a:r>
              <a:rPr lang="en-US" dirty="0" smtClean="0"/>
              <a:t>Why relative gains matter</a:t>
            </a:r>
          </a:p>
          <a:p>
            <a:r>
              <a:rPr lang="en-US" dirty="0" smtClean="0"/>
              <a:t>Prisoners’ Dilemma</a:t>
            </a:r>
          </a:p>
          <a:p>
            <a:r>
              <a:rPr lang="en-US" dirty="0" smtClean="0"/>
              <a:t>Security Dilemma</a:t>
            </a:r>
          </a:p>
          <a:p>
            <a:r>
              <a:rPr lang="en-US" dirty="0" smtClean="0"/>
              <a:t>Review of realism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862328"/>
            <a:ext cx="8229600" cy="4919472"/>
          </a:xfrm>
        </p:spPr>
        <p:txBody>
          <a:bodyPr>
            <a:normAutofit/>
          </a:bodyPr>
          <a:lstStyle/>
          <a:p>
            <a:r>
              <a:rPr lang="en-US" dirty="0" smtClean="0"/>
              <a:t>What we expect (and don’t need to explain):</a:t>
            </a:r>
          </a:p>
          <a:p>
            <a:pPr algn="ctr">
              <a:buNone/>
            </a:pPr>
            <a:r>
              <a:rPr lang="en-US" sz="4000" dirty="0"/>
              <a:t>Intentions   </a:t>
            </a:r>
            <a:r>
              <a:rPr lang="en-US" sz="4000" dirty="0">
                <a:sym typeface="Wingdings" pitchFamily="2" charset="2"/>
              </a:rPr>
              <a:t>   Outcomes</a:t>
            </a:r>
          </a:p>
        </p:txBody>
      </p:sp>
      <p:sp>
        <p:nvSpPr>
          <p:cNvPr id="4" name="Title 3"/>
          <p:cNvSpPr>
            <a:spLocks noGrp="1"/>
          </p:cNvSpPr>
          <p:nvPr>
            <p:ph type="title"/>
          </p:nvPr>
        </p:nvSpPr>
        <p:spPr/>
        <p:txBody>
          <a:bodyPr>
            <a:normAutofit fontScale="90000"/>
          </a:bodyPr>
          <a:lstStyle/>
          <a:p>
            <a:r>
              <a:rPr lang="en-US" dirty="0" smtClean="0"/>
              <a:t>Structure as a wedge between intentions and outcomes</a:t>
            </a:r>
            <a:endParaRPr lang="en-US" dirty="0"/>
          </a:p>
        </p:txBody>
      </p:sp>
    </p:spTree>
    <p:extLst>
      <p:ext uri="{BB962C8B-B14F-4D97-AF65-F5344CB8AC3E}">
        <p14:creationId xmlns:p14="http://schemas.microsoft.com/office/powerpoint/2010/main" val="6671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862328"/>
            <a:ext cx="8229600" cy="4919472"/>
          </a:xfrm>
        </p:spPr>
        <p:txBody>
          <a:bodyPr>
            <a:normAutofit/>
          </a:bodyPr>
          <a:lstStyle/>
          <a:p>
            <a:r>
              <a:rPr lang="en-US" dirty="0" smtClean="0"/>
              <a:t>What we expect (and don’t need to explain):</a:t>
            </a:r>
          </a:p>
          <a:p>
            <a:pPr algn="ctr">
              <a:buNone/>
            </a:pPr>
            <a:r>
              <a:rPr lang="en-US" sz="4000" dirty="0"/>
              <a:t>Intentions   </a:t>
            </a:r>
            <a:r>
              <a:rPr lang="en-US" sz="4000" dirty="0">
                <a:sym typeface="Wingdings" pitchFamily="2" charset="2"/>
              </a:rPr>
              <a:t>   Outcomes</a:t>
            </a:r>
          </a:p>
          <a:p>
            <a:endParaRPr lang="en-US" dirty="0" smtClean="0"/>
          </a:p>
          <a:p>
            <a:r>
              <a:rPr lang="en-US" dirty="0" smtClean="0"/>
              <a:t>What we don’t expect and must explain:</a:t>
            </a:r>
          </a:p>
          <a:p>
            <a:pPr algn="ctr">
              <a:buNone/>
            </a:pPr>
            <a:r>
              <a:rPr lang="en-US" sz="4000" dirty="0">
                <a:sym typeface="Wingdings" pitchFamily="2" charset="2"/>
              </a:rPr>
              <a:t> </a:t>
            </a:r>
          </a:p>
          <a:p>
            <a:pPr algn="ctr">
              <a:buNone/>
            </a:pPr>
            <a:r>
              <a:rPr lang="en-US" sz="4000" dirty="0"/>
              <a:t>Intentions       </a:t>
            </a:r>
            <a:r>
              <a:rPr lang="en-US" sz="4000" dirty="0">
                <a:sym typeface="Wingdings" pitchFamily="2" charset="2"/>
              </a:rPr>
              <a:t></a:t>
            </a:r>
            <a:r>
              <a:rPr lang="en-US" sz="4000" dirty="0"/>
              <a:t>      </a:t>
            </a:r>
            <a:r>
              <a:rPr lang="en-US" sz="4000" dirty="0">
                <a:sym typeface="Wingdings" pitchFamily="2" charset="2"/>
              </a:rPr>
              <a:t>  Outcomes</a:t>
            </a:r>
          </a:p>
          <a:p>
            <a:pPr algn="ctr">
              <a:buNone/>
            </a:pPr>
            <a:endParaRPr lang="en-US" sz="4000" dirty="0"/>
          </a:p>
        </p:txBody>
      </p:sp>
      <p:cxnSp>
        <p:nvCxnSpPr>
          <p:cNvPr id="19" name="Straight Connector 18"/>
          <p:cNvCxnSpPr/>
          <p:nvPr/>
        </p:nvCxnSpPr>
        <p:spPr>
          <a:xfrm rot="5400000">
            <a:off x="5791200" y="5029200"/>
            <a:ext cx="457200" cy="152400"/>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fontScale="90000"/>
          </a:bodyPr>
          <a:lstStyle/>
          <a:p>
            <a:r>
              <a:rPr lang="en-US" dirty="0"/>
              <a:t>Structure as a wedge between intentions and outcomes</a:t>
            </a:r>
          </a:p>
        </p:txBody>
      </p:sp>
    </p:spTree>
    <p:extLst>
      <p:ext uri="{BB962C8B-B14F-4D97-AF65-F5344CB8AC3E}">
        <p14:creationId xmlns:p14="http://schemas.microsoft.com/office/powerpoint/2010/main" val="758598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862328"/>
            <a:ext cx="8229600" cy="4919472"/>
          </a:xfrm>
        </p:spPr>
        <p:txBody>
          <a:bodyPr>
            <a:normAutofit/>
          </a:bodyPr>
          <a:lstStyle/>
          <a:p>
            <a:r>
              <a:rPr lang="en-US" dirty="0" smtClean="0"/>
              <a:t>What we expect (and don’t need to explain):</a:t>
            </a:r>
          </a:p>
          <a:p>
            <a:pPr algn="ctr">
              <a:buNone/>
            </a:pPr>
            <a:r>
              <a:rPr lang="en-US" sz="4000" dirty="0"/>
              <a:t>Intentions   </a:t>
            </a:r>
            <a:r>
              <a:rPr lang="en-US" sz="4000" dirty="0">
                <a:sym typeface="Wingdings" pitchFamily="2" charset="2"/>
              </a:rPr>
              <a:t>   Outcomes</a:t>
            </a:r>
          </a:p>
          <a:p>
            <a:endParaRPr lang="en-US" dirty="0" smtClean="0"/>
          </a:p>
          <a:p>
            <a:r>
              <a:rPr lang="en-US" dirty="0" smtClean="0"/>
              <a:t>What we don’t expect and must explain:</a:t>
            </a:r>
          </a:p>
          <a:p>
            <a:pPr algn="ctr">
              <a:buNone/>
            </a:pPr>
            <a:r>
              <a:rPr lang="en-US" sz="4000" dirty="0">
                <a:sym typeface="Wingdings" pitchFamily="2" charset="2"/>
              </a:rPr>
              <a:t>Structure</a:t>
            </a:r>
          </a:p>
          <a:p>
            <a:pPr algn="ctr">
              <a:buNone/>
            </a:pPr>
            <a:r>
              <a:rPr lang="en-US" sz="4000" dirty="0"/>
              <a:t>Intentions       </a:t>
            </a:r>
            <a:r>
              <a:rPr lang="en-US" sz="4000" dirty="0">
                <a:sym typeface="Wingdings" pitchFamily="2" charset="2"/>
              </a:rPr>
              <a:t></a:t>
            </a:r>
            <a:r>
              <a:rPr lang="en-US" sz="4000" dirty="0"/>
              <a:t>  </a:t>
            </a:r>
            <a:r>
              <a:rPr lang="en-US" sz="4000" dirty="0">
                <a:sym typeface="Wingdings" pitchFamily="2" charset="2"/>
              </a:rPr>
              <a:t>      Outcomes</a:t>
            </a:r>
          </a:p>
          <a:p>
            <a:pPr algn="ctr">
              <a:buNone/>
            </a:pPr>
            <a:endParaRPr lang="en-US" sz="4000" dirty="0"/>
          </a:p>
        </p:txBody>
      </p:sp>
      <p:cxnSp>
        <p:nvCxnSpPr>
          <p:cNvPr id="19" name="Straight Connector 18"/>
          <p:cNvCxnSpPr/>
          <p:nvPr/>
        </p:nvCxnSpPr>
        <p:spPr>
          <a:xfrm rot="5400000">
            <a:off x="5791200" y="5029200"/>
            <a:ext cx="457200" cy="152400"/>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191000" y="3962400"/>
            <a:ext cx="3805646" cy="2627810"/>
            <a:chOff x="3150326" y="4180722"/>
            <a:chExt cx="3204755" cy="2067678"/>
          </a:xfrm>
        </p:grpSpPr>
        <p:cxnSp>
          <p:nvCxnSpPr>
            <p:cNvPr id="5" name="Straight Connector 4"/>
            <p:cNvCxnSpPr/>
            <p:nvPr/>
          </p:nvCxnSpPr>
          <p:spPr>
            <a:xfrm>
              <a:off x="3150326" y="4214948"/>
              <a:ext cx="1611085" cy="2033452"/>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761411" y="4180722"/>
              <a:ext cx="1593670" cy="205740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 name="Title 3"/>
          <p:cNvSpPr>
            <a:spLocks noGrp="1"/>
          </p:cNvSpPr>
          <p:nvPr>
            <p:ph type="title"/>
          </p:nvPr>
        </p:nvSpPr>
        <p:spPr/>
        <p:txBody>
          <a:bodyPr>
            <a:normAutofit fontScale="90000"/>
          </a:bodyPr>
          <a:lstStyle/>
          <a:p>
            <a:r>
              <a:rPr lang="en-US" dirty="0"/>
              <a:t>Structure as a wedge between intentions and outcomes</a:t>
            </a:r>
          </a:p>
        </p:txBody>
      </p:sp>
    </p:spTree>
    <p:extLst>
      <p:ext uri="{BB962C8B-B14F-4D97-AF65-F5344CB8AC3E}">
        <p14:creationId xmlns:p14="http://schemas.microsoft.com/office/powerpoint/2010/main" val="3297502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1143000"/>
          </a:xfrm>
        </p:spPr>
        <p:txBody>
          <a:bodyPr/>
          <a:lstStyle/>
          <a:p>
            <a:r>
              <a:rPr lang="en-US" dirty="0" smtClean="0"/>
              <a:t>Structural realism</a:t>
            </a:r>
            <a:endParaRPr lang="en-US" dirty="0"/>
          </a:p>
        </p:txBody>
      </p:sp>
      <p:sp>
        <p:nvSpPr>
          <p:cNvPr id="3" name="Content Placeholder 2"/>
          <p:cNvSpPr>
            <a:spLocks noGrp="1"/>
          </p:cNvSpPr>
          <p:nvPr>
            <p:ph idx="1"/>
          </p:nvPr>
        </p:nvSpPr>
        <p:spPr/>
        <p:txBody>
          <a:bodyPr/>
          <a:lstStyle/>
          <a:p>
            <a:r>
              <a:rPr lang="en-US" dirty="0" smtClean="0"/>
              <a:t>What it explains:</a:t>
            </a:r>
          </a:p>
          <a:p>
            <a:pPr lvl="1"/>
            <a:r>
              <a:rPr lang="en-US" dirty="0" smtClean="0"/>
              <a:t>Continuity / consistency of conflict across race, religion, time, culture, technology, etc.</a:t>
            </a:r>
          </a:p>
          <a:p>
            <a:r>
              <a:rPr lang="en-US" dirty="0" smtClean="0"/>
              <a:t>DIFFERS from a claim that war stems from human nature</a:t>
            </a:r>
          </a:p>
          <a:p>
            <a:endParaRPr lang="en-US" dirty="0"/>
          </a:p>
        </p:txBody>
      </p:sp>
    </p:spTree>
    <p:extLst>
      <p:ext uri="{BB962C8B-B14F-4D97-AF65-F5344CB8AC3E}">
        <p14:creationId xmlns:p14="http://schemas.microsoft.com/office/powerpoint/2010/main" val="1407756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Prisoners’ Dilemma</a:t>
            </a:r>
            <a:endParaRPr lang="en-US" dirty="0"/>
          </a:p>
        </p:txBody>
      </p:sp>
      <p:sp>
        <p:nvSpPr>
          <p:cNvPr id="2" name="Content Placeholder 1"/>
          <p:cNvSpPr>
            <a:spLocks noGrp="1"/>
          </p:cNvSpPr>
          <p:nvPr>
            <p:ph idx="1"/>
          </p:nvPr>
        </p:nvSpPr>
        <p:spPr/>
        <p:txBody>
          <a:bodyPr>
            <a:normAutofit fontScale="85000" lnSpcReduction="10000"/>
          </a:bodyPr>
          <a:lstStyle/>
          <a:p>
            <a:r>
              <a:rPr lang="en-US" b="1" i="1" dirty="0" smtClean="0"/>
              <a:t>Puzzle</a:t>
            </a:r>
            <a:r>
              <a:rPr lang="en-US" b="1" i="1" dirty="0"/>
              <a:t>:</a:t>
            </a:r>
            <a:r>
              <a:rPr lang="en-US" dirty="0"/>
              <a:t> Leaders of nations are not stupid so why do they engage in war and arms races even though they don't want to? Why does it make sense for nations to build arms and seek greater military power when they know that doing so will only increase the insecurity of other nations, causing them to build more arms, in the long run leading to the expenditure of money but no greater security? How can two nations that both want peace and security create conditions that make war occur, or at least very likely?</a:t>
            </a:r>
          </a:p>
          <a:p>
            <a:r>
              <a:rPr lang="en-US" b="1" i="1" dirty="0" smtClean="0"/>
              <a:t>Explanation</a:t>
            </a:r>
            <a:r>
              <a:rPr lang="en-US" b="1" i="1" dirty="0"/>
              <a:t>:</a:t>
            </a:r>
            <a:r>
              <a:rPr lang="en-US" dirty="0"/>
              <a:t> Prisoners' Dilemma as metaphor for how “structure” </a:t>
            </a:r>
            <a:r>
              <a:rPr lang="en-US" dirty="0" smtClean="0"/>
              <a:t>creates incentives for countries to </a:t>
            </a:r>
            <a:r>
              <a:rPr lang="en-US" dirty="0"/>
              <a:t>behave in ways that make them worse off than </a:t>
            </a:r>
            <a:r>
              <a:rPr lang="en-US" dirty="0" smtClean="0"/>
              <a:t>would </a:t>
            </a:r>
            <a:r>
              <a:rPr lang="en-US" dirty="0"/>
              <a:t>be if </a:t>
            </a:r>
            <a:r>
              <a:rPr lang="en-US" dirty="0" smtClean="0"/>
              <a:t>cooperated</a:t>
            </a:r>
            <a:r>
              <a:rPr lang="en-US" dirty="0"/>
              <a:t>.</a:t>
            </a:r>
          </a:p>
          <a:p>
            <a:r>
              <a:rPr lang="en-US" dirty="0" smtClean="0"/>
              <a:t>How structures can prevent actors from getting their desired outcomes</a:t>
            </a:r>
          </a:p>
          <a:p>
            <a:r>
              <a:rPr lang="en-US" dirty="0" smtClean="0"/>
              <a:t>How individuals pursuing clear incentives in pursuit of self-interest leads them to behave in ways that lead them NOT to best achieve those self-interests</a:t>
            </a:r>
          </a:p>
          <a:p>
            <a:r>
              <a:rPr lang="en-US" dirty="0" smtClean="0"/>
              <a:t>Examples in international relations: </a:t>
            </a:r>
          </a:p>
          <a:p>
            <a:pPr lvl="1"/>
            <a:r>
              <a:rPr lang="en-US" dirty="0" smtClean="0"/>
              <a:t>Arms races, trade wars, pollution problems</a:t>
            </a:r>
            <a:endParaRPr lang="en-US" dirty="0"/>
          </a:p>
        </p:txBody>
      </p:sp>
    </p:spTree>
    <p:extLst>
      <p:ext uri="{BB962C8B-B14F-4D97-AF65-F5344CB8AC3E}">
        <p14:creationId xmlns:p14="http://schemas.microsoft.com/office/powerpoint/2010/main" val="616517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no less secure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overrun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a:effectLst/>
                          <a:latin typeface="Times New Roman"/>
                          <a:ea typeface="MS Mincho"/>
                        </a:rPr>
                        <a:t>Increase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dirty="0" smtClean="0"/>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super-secure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lang="en-US" sz="2000" dirty="0">
                          <a:effectLst/>
                          <a:latin typeface="Times New Roman"/>
                          <a:ea typeface="Times New Roman"/>
                        </a:rPr>
                        <a:t>US insecure </a:t>
                      </a:r>
                      <a:r>
                        <a:rPr lang="en-US" sz="2000" dirty="0" smtClean="0">
                          <a:effectLst/>
                          <a:latin typeface="Times New Roman"/>
                          <a:ea typeface="Times New Roman"/>
                        </a:rPr>
                        <a:t>&amp; </a:t>
                      </a:r>
                      <a:r>
                        <a:rPr lang="en-US" sz="2000" dirty="0">
                          <a:effectLst/>
                          <a:latin typeface="Times New Roman"/>
                          <a:ea typeface="Times New Roman"/>
                        </a:rPr>
                        <a:t>poor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15439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Soviet Union’s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no less secure (100)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super-secure (500)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a:effectLst/>
                          <a:latin typeface="Times New Roman"/>
                          <a:ea typeface="MS Mincho"/>
                        </a:rPr>
                        <a:t>Increase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overrun (-1000)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insecure </a:t>
                      </a:r>
                      <a:r>
                        <a:rPr lang="en-US" sz="2000" dirty="0" smtClean="0">
                          <a:effectLst/>
                          <a:latin typeface="Times New Roman"/>
                          <a:ea typeface="Times New Roman"/>
                        </a:rPr>
                        <a:t>&amp; </a:t>
                      </a:r>
                      <a:r>
                        <a:rPr lang="en-US" sz="2000" dirty="0">
                          <a:effectLst/>
                          <a:latin typeface="Times New Roman"/>
                          <a:ea typeface="Times New Roman"/>
                        </a:rPr>
                        <a:t>poor (-200)</a:t>
                      </a: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63472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game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no less secure (100)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no less secure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super-secure (500)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overrun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a:effectLst/>
                          <a:latin typeface="Times New Roman"/>
                          <a:ea typeface="MS Mincho"/>
                        </a:rPr>
                        <a:t>Increase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overrun (-1000)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super-secure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insecure </a:t>
                      </a:r>
                      <a:r>
                        <a:rPr lang="en-US" sz="2000" dirty="0" smtClean="0">
                          <a:effectLst/>
                          <a:latin typeface="Times New Roman"/>
                          <a:ea typeface="Times New Roman"/>
                        </a:rPr>
                        <a:t>&amp; </a:t>
                      </a:r>
                      <a:r>
                        <a:rPr lang="en-US" sz="2000" dirty="0">
                          <a:effectLst/>
                          <a:latin typeface="Times New Roman"/>
                          <a:ea typeface="Times New Roman"/>
                        </a:rPr>
                        <a:t>poor (-200)</a:t>
                      </a: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lang="en-US" sz="2000" dirty="0">
                          <a:effectLst/>
                          <a:latin typeface="Times New Roman"/>
                          <a:ea typeface="Times New Roman"/>
                        </a:rPr>
                        <a:t>US insecure </a:t>
                      </a:r>
                      <a:r>
                        <a:rPr lang="en-US" sz="2000" dirty="0" smtClean="0">
                          <a:effectLst/>
                          <a:latin typeface="Times New Roman"/>
                          <a:ea typeface="Times New Roman"/>
                        </a:rPr>
                        <a:t>&amp; </a:t>
                      </a:r>
                      <a:r>
                        <a:rPr lang="en-US" sz="2000" dirty="0">
                          <a:effectLst/>
                          <a:latin typeface="Times New Roman"/>
                          <a:ea typeface="Times New Roman"/>
                        </a:rPr>
                        <a:t>poor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91765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Iclicker</a:t>
            </a:r>
            <a:r>
              <a:rPr lang="en-US" dirty="0" smtClean="0"/>
              <a:t> poll</a:t>
            </a:r>
            <a:br>
              <a:rPr lang="en-US" dirty="0" smtClean="0"/>
            </a:br>
            <a:r>
              <a:rPr lang="en-US" dirty="0" smtClean="0"/>
              <a:t>Which “cell” is the likely outcome?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no less secure (100)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no less secure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super-secure (500)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overrun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a:effectLst/>
                          <a:latin typeface="Times New Roman"/>
                          <a:ea typeface="MS Mincho"/>
                        </a:rPr>
                        <a:t>Increase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overrun (-1000)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super-secure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insecure </a:t>
                      </a:r>
                      <a:r>
                        <a:rPr lang="en-US" sz="2000" dirty="0" smtClean="0">
                          <a:effectLst/>
                          <a:latin typeface="Times New Roman"/>
                          <a:ea typeface="Times New Roman"/>
                        </a:rPr>
                        <a:t>&amp; </a:t>
                      </a:r>
                      <a:r>
                        <a:rPr lang="en-US" sz="2000" dirty="0">
                          <a:effectLst/>
                          <a:latin typeface="Times New Roman"/>
                          <a:ea typeface="Times New Roman"/>
                        </a:rPr>
                        <a:t>poor (-200)</a:t>
                      </a: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lang="en-US" sz="2000" dirty="0">
                          <a:effectLst/>
                          <a:latin typeface="Times New Roman"/>
                          <a:ea typeface="Times New Roman"/>
                        </a:rPr>
                        <a:t>US insecure </a:t>
                      </a:r>
                      <a:r>
                        <a:rPr lang="en-US" sz="2000" dirty="0" smtClean="0">
                          <a:effectLst/>
                          <a:latin typeface="Times New Roman"/>
                          <a:ea typeface="Times New Roman"/>
                        </a:rPr>
                        <a:t>&amp; </a:t>
                      </a:r>
                      <a:r>
                        <a:rPr lang="en-US" sz="2000" dirty="0">
                          <a:effectLst/>
                          <a:latin typeface="Times New Roman"/>
                          <a:ea typeface="Times New Roman"/>
                        </a:rPr>
                        <a:t>poor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3" name="TextBox 2"/>
          <p:cNvSpPr txBox="1"/>
          <p:nvPr/>
        </p:nvSpPr>
        <p:spPr>
          <a:xfrm>
            <a:off x="5029200" y="3200400"/>
            <a:ext cx="381000" cy="707886"/>
          </a:xfrm>
          <a:prstGeom prst="rect">
            <a:avLst/>
          </a:prstGeom>
          <a:solidFill>
            <a:schemeClr val="bg1"/>
          </a:solidFill>
        </p:spPr>
        <p:txBody>
          <a:bodyPr wrap="square" rtlCol="0">
            <a:spAutoFit/>
          </a:bodyPr>
          <a:lstStyle/>
          <a:p>
            <a:pPr algn="ctr"/>
            <a:r>
              <a:rPr lang="en-US" sz="4000" b="1" dirty="0">
                <a:solidFill>
                  <a:srgbClr val="FF0000"/>
                </a:solidFill>
              </a:rPr>
              <a:t>A</a:t>
            </a:r>
          </a:p>
        </p:txBody>
      </p:sp>
      <p:sp>
        <p:nvSpPr>
          <p:cNvPr id="5" name="TextBox 4"/>
          <p:cNvSpPr txBox="1"/>
          <p:nvPr/>
        </p:nvSpPr>
        <p:spPr>
          <a:xfrm>
            <a:off x="5029200" y="4419600"/>
            <a:ext cx="381000" cy="707886"/>
          </a:xfrm>
          <a:prstGeom prst="rect">
            <a:avLst/>
          </a:prstGeom>
          <a:solidFill>
            <a:schemeClr val="bg1"/>
          </a:solidFill>
        </p:spPr>
        <p:txBody>
          <a:bodyPr wrap="square" rtlCol="0">
            <a:spAutoFit/>
          </a:bodyPr>
          <a:lstStyle/>
          <a:p>
            <a:pPr algn="ctr"/>
            <a:r>
              <a:rPr lang="en-US" sz="4000" b="1" dirty="0">
                <a:solidFill>
                  <a:srgbClr val="FF0000"/>
                </a:solidFill>
              </a:rPr>
              <a:t>C</a:t>
            </a:r>
          </a:p>
        </p:txBody>
      </p:sp>
      <p:sp>
        <p:nvSpPr>
          <p:cNvPr id="6" name="TextBox 5"/>
          <p:cNvSpPr txBox="1"/>
          <p:nvPr/>
        </p:nvSpPr>
        <p:spPr>
          <a:xfrm>
            <a:off x="8686800" y="3200400"/>
            <a:ext cx="381000" cy="707886"/>
          </a:xfrm>
          <a:prstGeom prst="rect">
            <a:avLst/>
          </a:prstGeom>
          <a:solidFill>
            <a:schemeClr val="bg1"/>
          </a:solidFill>
        </p:spPr>
        <p:txBody>
          <a:bodyPr wrap="square" rtlCol="0">
            <a:spAutoFit/>
          </a:bodyPr>
          <a:lstStyle/>
          <a:p>
            <a:pPr algn="ctr"/>
            <a:r>
              <a:rPr lang="en-US" sz="4000" b="1" dirty="0">
                <a:solidFill>
                  <a:srgbClr val="FF0000"/>
                </a:solidFill>
              </a:rPr>
              <a:t>B</a:t>
            </a:r>
          </a:p>
        </p:txBody>
      </p:sp>
      <p:sp>
        <p:nvSpPr>
          <p:cNvPr id="7" name="TextBox 6"/>
          <p:cNvSpPr txBox="1"/>
          <p:nvPr/>
        </p:nvSpPr>
        <p:spPr>
          <a:xfrm>
            <a:off x="8686800" y="4419600"/>
            <a:ext cx="381000" cy="707886"/>
          </a:xfrm>
          <a:prstGeom prst="rect">
            <a:avLst/>
          </a:prstGeom>
          <a:solidFill>
            <a:schemeClr val="bg1"/>
          </a:solidFill>
        </p:spPr>
        <p:txBody>
          <a:bodyPr wrap="square" rtlCol="0">
            <a:spAutoFit/>
          </a:bodyPr>
          <a:lstStyle/>
          <a:p>
            <a:pPr algn="ctr"/>
            <a:r>
              <a:rPr lang="en-US" sz="4000" b="1" dirty="0">
                <a:solidFill>
                  <a:srgbClr val="FF0000"/>
                </a:solidFill>
              </a:rPr>
              <a:t>D</a:t>
            </a:r>
          </a:p>
        </p:txBody>
      </p:sp>
    </p:spTree>
    <p:extLst>
      <p:ext uri="{BB962C8B-B14F-4D97-AF65-F5344CB8AC3E}">
        <p14:creationId xmlns:p14="http://schemas.microsoft.com/office/powerpoint/2010/main" val="3813499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“Solving” the PD game	</a:t>
            </a:r>
            <a:endParaRPr lang="en-US" dirty="0"/>
          </a:p>
        </p:txBody>
      </p:sp>
      <p:sp>
        <p:nvSpPr>
          <p:cNvPr id="3" name="Content Placeholder 2"/>
          <p:cNvSpPr>
            <a:spLocks noGrp="1"/>
          </p:cNvSpPr>
          <p:nvPr>
            <p:ph idx="1"/>
          </p:nvPr>
        </p:nvSpPr>
        <p:spPr/>
        <p:txBody>
          <a:bodyPr/>
          <a:lstStyle/>
          <a:p>
            <a:r>
              <a:rPr lang="en-US" dirty="0" smtClean="0"/>
              <a:t>We can find the </a:t>
            </a:r>
            <a:r>
              <a:rPr lang="en-US" dirty="0"/>
              <a:t>stable </a:t>
            </a:r>
            <a:r>
              <a:rPr lang="en-US" dirty="0" smtClean="0"/>
              <a:t>equilibrium</a:t>
            </a:r>
          </a:p>
          <a:p>
            <a:r>
              <a:rPr lang="en-US" dirty="0" smtClean="0"/>
              <a:t>But its unsatisfactory to both sides</a:t>
            </a:r>
          </a:p>
          <a:p>
            <a:r>
              <a:rPr lang="en-US" dirty="0" smtClean="0"/>
              <a:t>But they can’t escape it</a:t>
            </a:r>
            <a:endParaRPr lang="en-US" dirty="0"/>
          </a:p>
        </p:txBody>
      </p:sp>
    </p:spTree>
    <p:extLst>
      <p:ext uri="{BB962C8B-B14F-4D97-AF65-F5344CB8AC3E}">
        <p14:creationId xmlns:p14="http://schemas.microsoft.com/office/powerpoint/2010/main" val="661515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 Causes of War</a:t>
            </a:r>
            <a:endParaRPr lang="en-US" dirty="0"/>
          </a:p>
        </p:txBody>
      </p:sp>
      <p:sp>
        <p:nvSpPr>
          <p:cNvPr id="3" name="Content Placeholder 2"/>
          <p:cNvSpPr>
            <a:spLocks noGrp="1"/>
          </p:cNvSpPr>
          <p:nvPr>
            <p:ph idx="1"/>
          </p:nvPr>
        </p:nvSpPr>
        <p:spPr/>
        <p:txBody>
          <a:bodyPr>
            <a:normAutofit/>
          </a:bodyPr>
          <a:lstStyle/>
          <a:p>
            <a:r>
              <a:rPr lang="en-US" b="1" u="sng" dirty="0" smtClean="0"/>
              <a:t>Goal</a:t>
            </a:r>
            <a:r>
              <a:rPr lang="en-US" dirty="0" smtClean="0"/>
              <a:t>: Engage in your own research – figure stuff out for yourself. Its fun!</a:t>
            </a:r>
          </a:p>
          <a:p>
            <a:r>
              <a:rPr lang="en-US" dirty="0" smtClean="0"/>
              <a:t>Take notes by War // WRITE UP BY theory you are evaluating</a:t>
            </a:r>
          </a:p>
          <a:p>
            <a:r>
              <a:rPr lang="en-US" dirty="0" smtClean="0"/>
              <a:t>Table now available online</a:t>
            </a:r>
          </a:p>
          <a:p>
            <a:r>
              <a:rPr lang="en-US" dirty="0" smtClean="0"/>
              <a:t>Make argument that matches your</a:t>
            </a:r>
            <a:br>
              <a:rPr lang="en-US" dirty="0" smtClean="0"/>
            </a:br>
            <a:r>
              <a:rPr lang="en-US" dirty="0" smtClean="0"/>
              <a:t>evidence, even if don’t like it!</a:t>
            </a:r>
          </a:p>
          <a:p>
            <a:r>
              <a:rPr lang="en-US" dirty="0" smtClean="0"/>
              <a:t>&lt;=1,000 </a:t>
            </a:r>
            <a:r>
              <a:rPr lang="en-US" dirty="0"/>
              <a:t>words </a:t>
            </a:r>
            <a:r>
              <a:rPr lang="en-US" dirty="0" smtClean="0"/>
              <a:t>Look </a:t>
            </a:r>
            <a:r>
              <a:rPr lang="en-US" dirty="0"/>
              <a:t>at each </a:t>
            </a:r>
            <a:r>
              <a:rPr lang="en-US" dirty="0" smtClean="0"/>
              <a:t/>
            </a:r>
            <a:br>
              <a:rPr lang="en-US" dirty="0" smtClean="0"/>
            </a:br>
            <a:r>
              <a:rPr lang="en-US" dirty="0" smtClean="0"/>
              <a:t>explanation &amp; assess how much </a:t>
            </a:r>
            <a:br>
              <a:rPr lang="en-US" dirty="0" smtClean="0"/>
            </a:br>
            <a:r>
              <a:rPr lang="en-US" dirty="0" smtClean="0"/>
              <a:t>evidence from 6 </a:t>
            </a:r>
            <a:r>
              <a:rPr lang="en-US" dirty="0"/>
              <a:t>wars </a:t>
            </a:r>
            <a:r>
              <a:rPr lang="en-US" dirty="0" smtClean="0"/>
              <a:t>you chose </a:t>
            </a:r>
            <a:br>
              <a:rPr lang="en-US" dirty="0" smtClean="0"/>
            </a:br>
            <a:r>
              <a:rPr lang="en-US" dirty="0" smtClean="0"/>
              <a:t>supports each theory/claim about</a:t>
            </a:r>
            <a:br>
              <a:rPr lang="en-US" dirty="0" smtClean="0"/>
            </a:br>
            <a:r>
              <a:rPr lang="en-US" dirty="0" smtClean="0"/>
              <a:t>a cause </a:t>
            </a:r>
          </a:p>
        </p:txBody>
      </p:sp>
      <p:pic>
        <p:nvPicPr>
          <p:cNvPr id="4" name="Picture 3"/>
          <p:cNvPicPr>
            <a:picLocks noChangeAspect="1"/>
          </p:cNvPicPr>
          <p:nvPr/>
        </p:nvPicPr>
        <p:blipFill rotWithShape="1">
          <a:blip r:embed="rId2"/>
          <a:srcRect l="22442" t="15238" r="24063" b="68096"/>
          <a:stretch/>
        </p:blipFill>
        <p:spPr>
          <a:xfrm>
            <a:off x="6045353" y="3352800"/>
            <a:ext cx="6178731" cy="3276600"/>
          </a:xfrm>
          <a:prstGeom prst="rect">
            <a:avLst/>
          </a:prstGeom>
        </p:spPr>
      </p:pic>
    </p:spTree>
    <p:extLst>
      <p:ext uri="{BB962C8B-B14F-4D97-AF65-F5344CB8AC3E}">
        <p14:creationId xmlns:p14="http://schemas.microsoft.com/office/powerpoint/2010/main" val="76142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no less secure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overrun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a:effectLst/>
                          <a:latin typeface="Times New Roman"/>
                          <a:ea typeface="MS Mincho"/>
                        </a:rPr>
                        <a:t>Increase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dirty="0" smtClean="0"/>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super-secure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lang="en-US" sz="2000" dirty="0">
                          <a:effectLst/>
                          <a:latin typeface="Times New Roman"/>
                          <a:ea typeface="Times New Roman"/>
                        </a:rPr>
                        <a:t>US insecure </a:t>
                      </a:r>
                      <a:r>
                        <a:rPr lang="en-US" sz="2000" dirty="0" smtClean="0">
                          <a:effectLst/>
                          <a:latin typeface="Times New Roman"/>
                          <a:ea typeface="Times New Roman"/>
                        </a:rPr>
                        <a:t>&amp; </a:t>
                      </a:r>
                      <a:r>
                        <a:rPr lang="en-US" sz="2000" dirty="0">
                          <a:effectLst/>
                          <a:latin typeface="Times New Roman"/>
                          <a:ea typeface="Times New Roman"/>
                        </a:rPr>
                        <a:t>poor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4" name="Text Box 25"/>
          <p:cNvSpPr txBox="1">
            <a:spLocks noChangeArrowheads="1"/>
          </p:cNvSpPr>
          <p:nvPr/>
        </p:nvSpPr>
        <p:spPr bwMode="auto">
          <a:xfrm>
            <a:off x="1676400" y="5791201"/>
            <a:ext cx="3084434" cy="461665"/>
          </a:xfrm>
          <a:prstGeom prst="rect">
            <a:avLst/>
          </a:prstGeom>
          <a:noFill/>
          <a:ln w="9525">
            <a:noFill/>
            <a:miter lim="800000"/>
            <a:headEnd/>
            <a:tailEnd/>
          </a:ln>
        </p:spPr>
        <p:txBody>
          <a:bodyPr wrap="none">
            <a:spAutoFit/>
          </a:bodyPr>
          <a:lstStyle/>
          <a:p>
            <a:r>
              <a:rPr lang="en-US" sz="2400" b="1" dirty="0"/>
              <a:t>What should US do?</a:t>
            </a:r>
          </a:p>
        </p:txBody>
      </p:sp>
    </p:spTree>
    <p:extLst>
      <p:ext uri="{BB962C8B-B14F-4D97-AF65-F5344CB8AC3E}">
        <p14:creationId xmlns:p14="http://schemas.microsoft.com/office/powerpoint/2010/main" val="2386506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dirty="0">
                          <a:effectLst/>
                          <a:latin typeface="Times New Roman"/>
                          <a:ea typeface="MS Mincho"/>
                        </a:rPr>
                        <a:t>Reduce 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overrun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kumimoji="0" lang="en-US" sz="2000" b="1" kern="1200" dirty="0">
                          <a:solidFill>
                            <a:schemeClr val="tx1"/>
                          </a:solidFill>
                          <a:effectLst/>
                          <a:latin typeface="Times New Roman"/>
                          <a:ea typeface="MS Mincho"/>
                          <a:cs typeface="+mn-cs"/>
                        </a:rPr>
                        <a:t>Increase nukes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kumimoji="0" lang="en-US" sz="2000" kern="1200" dirty="0">
                          <a:solidFill>
                            <a:schemeClr val="tx1"/>
                          </a:solidFill>
                          <a:effectLst/>
                          <a:latin typeface="Times New Roman"/>
                          <a:ea typeface="Times New Roman"/>
                          <a:cs typeface="+mn-cs"/>
                        </a:rPr>
                        <a:t>US insecure </a:t>
                      </a:r>
                      <a:r>
                        <a:rPr kumimoji="0" lang="en-US" sz="2000" kern="1200" dirty="0" smtClean="0">
                          <a:solidFill>
                            <a:schemeClr val="tx1"/>
                          </a:solidFill>
                          <a:effectLst/>
                          <a:latin typeface="Times New Roman"/>
                          <a:ea typeface="Times New Roman"/>
                          <a:cs typeface="+mn-cs"/>
                        </a:rPr>
                        <a:t>&amp; </a:t>
                      </a:r>
                      <a:r>
                        <a:rPr kumimoji="0" lang="en-US" sz="2000" kern="1200" dirty="0">
                          <a:solidFill>
                            <a:schemeClr val="tx1"/>
                          </a:solidFill>
                          <a:effectLst/>
                          <a:latin typeface="Times New Roman"/>
                          <a:ea typeface="Times New Roman"/>
                          <a:cs typeface="+mn-cs"/>
                        </a:rPr>
                        <a:t>poor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4" name="Text Box 25"/>
          <p:cNvSpPr txBox="1">
            <a:spLocks noChangeArrowheads="1"/>
          </p:cNvSpPr>
          <p:nvPr/>
        </p:nvSpPr>
        <p:spPr bwMode="auto">
          <a:xfrm>
            <a:off x="1676401" y="5791201"/>
            <a:ext cx="8405121" cy="461665"/>
          </a:xfrm>
          <a:prstGeom prst="rect">
            <a:avLst/>
          </a:prstGeom>
          <a:noFill/>
          <a:ln w="9525">
            <a:noFill/>
            <a:miter lim="800000"/>
            <a:headEnd/>
            <a:tailEnd/>
          </a:ln>
        </p:spPr>
        <p:txBody>
          <a:bodyPr wrap="none">
            <a:spAutoFit/>
          </a:bodyPr>
          <a:lstStyle/>
          <a:p>
            <a:r>
              <a:rPr lang="en-US" sz="2400" b="1" dirty="0"/>
              <a:t>First, assume Soviets increase nukes. What should US do?</a:t>
            </a:r>
          </a:p>
        </p:txBody>
      </p:sp>
    </p:spTree>
    <p:extLst>
      <p:ext uri="{BB962C8B-B14F-4D97-AF65-F5344CB8AC3E}">
        <p14:creationId xmlns:p14="http://schemas.microsoft.com/office/powerpoint/2010/main" val="266005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overrun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dirty="0">
                          <a:solidFill>
                            <a:srgbClr val="FF0000"/>
                          </a:solidFill>
                          <a:effectLst/>
                          <a:latin typeface="Times New Roman"/>
                          <a:ea typeface="MS Mincho"/>
                        </a:rPr>
                        <a:t>Increase 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lang="en-US" sz="2000" b="1" dirty="0">
                          <a:solidFill>
                            <a:srgbClr val="FF0000"/>
                          </a:solidFill>
                          <a:effectLst/>
                          <a:latin typeface="Times New Roman"/>
                          <a:ea typeface="Times New Roman"/>
                        </a:rPr>
                        <a:t>US insecure </a:t>
                      </a:r>
                      <a:r>
                        <a:rPr lang="en-US" sz="2000" b="1" dirty="0" smtClean="0">
                          <a:solidFill>
                            <a:srgbClr val="FF0000"/>
                          </a:solidFill>
                          <a:effectLst/>
                          <a:latin typeface="Times New Roman"/>
                          <a:ea typeface="Times New Roman"/>
                        </a:rPr>
                        <a:t>&amp; </a:t>
                      </a:r>
                      <a:r>
                        <a:rPr lang="en-US" sz="2000" b="1" dirty="0">
                          <a:solidFill>
                            <a:srgbClr val="FF0000"/>
                          </a:solidFill>
                          <a:effectLst/>
                          <a:latin typeface="Times New Roman"/>
                          <a:ea typeface="Times New Roman"/>
                        </a:rPr>
                        <a:t>poor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5" name="Text Box 36"/>
          <p:cNvSpPr txBox="1">
            <a:spLocks noChangeArrowheads="1"/>
          </p:cNvSpPr>
          <p:nvPr/>
        </p:nvSpPr>
        <p:spPr bwMode="auto">
          <a:xfrm>
            <a:off x="1676400" y="5791201"/>
            <a:ext cx="9029780" cy="461665"/>
          </a:xfrm>
          <a:prstGeom prst="rect">
            <a:avLst/>
          </a:prstGeom>
          <a:noFill/>
          <a:ln w="9525">
            <a:noFill/>
            <a:miter lim="800000"/>
            <a:headEnd/>
            <a:tailEnd/>
          </a:ln>
        </p:spPr>
        <p:txBody>
          <a:bodyPr wrap="none">
            <a:spAutoFit/>
          </a:bodyPr>
          <a:lstStyle/>
          <a:p>
            <a:r>
              <a:rPr lang="en-US" sz="2400" b="1" dirty="0"/>
              <a:t>If Soviets increase nukes, US clearly prefers to increase nukes.</a:t>
            </a:r>
          </a:p>
        </p:txBody>
      </p:sp>
    </p:spTree>
    <p:extLst>
      <p:ext uri="{BB962C8B-B14F-4D97-AF65-F5344CB8AC3E}">
        <p14:creationId xmlns:p14="http://schemas.microsoft.com/office/powerpoint/2010/main" val="1269816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no less secure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a:effectLst/>
                          <a:latin typeface="Times New Roman"/>
                          <a:ea typeface="MS Mincho"/>
                        </a:rPr>
                        <a:t>Increase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dirty="0" smtClean="0"/>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super-secure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4" name="Text Box 26"/>
          <p:cNvSpPr txBox="1">
            <a:spLocks noChangeArrowheads="1"/>
          </p:cNvSpPr>
          <p:nvPr/>
        </p:nvSpPr>
        <p:spPr bwMode="auto">
          <a:xfrm>
            <a:off x="1676400" y="5791201"/>
            <a:ext cx="8118954" cy="461665"/>
          </a:xfrm>
          <a:prstGeom prst="rect">
            <a:avLst/>
          </a:prstGeom>
          <a:noFill/>
          <a:ln w="9525">
            <a:noFill/>
            <a:miter lim="800000"/>
            <a:headEnd/>
            <a:tailEnd/>
          </a:ln>
        </p:spPr>
        <p:txBody>
          <a:bodyPr wrap="none">
            <a:spAutoFit/>
          </a:bodyPr>
          <a:lstStyle/>
          <a:p>
            <a:r>
              <a:rPr lang="en-US" sz="2400" b="1" dirty="0"/>
              <a:t>Now, assume Soviets reduce nukes. What should US do?</a:t>
            </a:r>
          </a:p>
        </p:txBody>
      </p:sp>
    </p:spTree>
    <p:extLst>
      <p:ext uri="{BB962C8B-B14F-4D97-AF65-F5344CB8AC3E}">
        <p14:creationId xmlns:p14="http://schemas.microsoft.com/office/powerpoint/2010/main" val="86769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no less secure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dirty="0">
                          <a:solidFill>
                            <a:srgbClr val="FF0000"/>
                          </a:solidFill>
                          <a:effectLst/>
                          <a:latin typeface="Times New Roman"/>
                          <a:ea typeface="MS Mincho"/>
                        </a:rPr>
                        <a:t>Increase 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b="1" dirty="0" smtClean="0">
                          <a:solidFill>
                            <a:srgbClr val="FF0000"/>
                          </a:solidFill>
                        </a:rPr>
                        <a:t> </a:t>
                      </a:r>
                      <a:endParaRPr lang="en-US" sz="2000" b="1" dirty="0">
                        <a:solidFill>
                          <a:srgbClr val="FF0000"/>
                        </a:solidFill>
                        <a:effectLst/>
                        <a:latin typeface="Times New Roman"/>
                        <a:ea typeface="Times New Roman"/>
                      </a:endParaRPr>
                    </a:p>
                    <a:p>
                      <a:pPr marL="0" marR="0" algn="r">
                        <a:spcBef>
                          <a:spcPts val="0"/>
                        </a:spcBef>
                        <a:spcAft>
                          <a:spcPts val="0"/>
                        </a:spcAft>
                      </a:pPr>
                      <a:endParaRPr lang="en-US" sz="2000" b="1" dirty="0" smtClean="0">
                        <a:solidFill>
                          <a:srgbClr val="FF0000"/>
                        </a:solidFill>
                        <a:effectLst/>
                        <a:latin typeface="Times New Roman"/>
                        <a:ea typeface="Times New Roman"/>
                      </a:endParaRPr>
                    </a:p>
                    <a:p>
                      <a:pPr marL="0" marR="0" algn="r">
                        <a:spcBef>
                          <a:spcPts val="0"/>
                        </a:spcBef>
                        <a:spcAft>
                          <a:spcPts val="0"/>
                        </a:spcAft>
                      </a:pPr>
                      <a:r>
                        <a:rPr lang="en-US" sz="2000" b="1" dirty="0">
                          <a:solidFill>
                            <a:srgbClr val="FF0000"/>
                          </a:solidFill>
                          <a:effectLst/>
                          <a:latin typeface="Times New Roman"/>
                          <a:ea typeface="Times New Roman"/>
                        </a:rPr>
                        <a:t> </a:t>
                      </a:r>
                    </a:p>
                    <a:p>
                      <a:pPr marL="0" marR="0">
                        <a:spcBef>
                          <a:spcPts val="0"/>
                        </a:spcBef>
                        <a:spcAft>
                          <a:spcPts val="0"/>
                        </a:spcAft>
                      </a:pPr>
                      <a:r>
                        <a:rPr lang="en-US" sz="2000" b="1" dirty="0">
                          <a:solidFill>
                            <a:srgbClr val="FF0000"/>
                          </a:solidFill>
                          <a:effectLst/>
                          <a:latin typeface="Times New Roman"/>
                          <a:ea typeface="Times New Roman"/>
                        </a:rPr>
                        <a:t>US super-secure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5" name="Text Box 26"/>
          <p:cNvSpPr txBox="1">
            <a:spLocks noChangeArrowheads="1"/>
          </p:cNvSpPr>
          <p:nvPr/>
        </p:nvSpPr>
        <p:spPr bwMode="auto">
          <a:xfrm>
            <a:off x="1676400" y="5791201"/>
            <a:ext cx="8471550" cy="461665"/>
          </a:xfrm>
          <a:prstGeom prst="rect">
            <a:avLst/>
          </a:prstGeom>
          <a:noFill/>
          <a:ln w="9525">
            <a:noFill/>
            <a:miter lim="800000"/>
            <a:headEnd/>
            <a:tailEnd/>
          </a:ln>
        </p:spPr>
        <p:txBody>
          <a:bodyPr wrap="none">
            <a:spAutoFit/>
          </a:bodyPr>
          <a:lstStyle/>
          <a:p>
            <a:r>
              <a:rPr lang="en-US" sz="2400" b="1" dirty="0"/>
              <a:t>If Soviets reduce nukes, US still prefers to increase nukes.</a:t>
            </a:r>
          </a:p>
        </p:txBody>
      </p:sp>
    </p:spTree>
    <p:extLst>
      <p:ext uri="{BB962C8B-B14F-4D97-AF65-F5344CB8AC3E}">
        <p14:creationId xmlns:p14="http://schemas.microsoft.com/office/powerpoint/2010/main" val="5878260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no less secure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overrun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dirty="0">
                          <a:solidFill>
                            <a:srgbClr val="FF0000"/>
                          </a:solidFill>
                          <a:effectLst/>
                          <a:latin typeface="Times New Roman"/>
                          <a:ea typeface="MS Mincho"/>
                        </a:rPr>
                        <a:t>Increase 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b="1" dirty="0" smtClean="0">
                          <a:solidFill>
                            <a:srgbClr val="FF0000"/>
                          </a:solidFill>
                        </a:rPr>
                        <a:t> </a:t>
                      </a:r>
                      <a:endParaRPr lang="en-US" sz="2000" b="1" dirty="0">
                        <a:solidFill>
                          <a:srgbClr val="FF0000"/>
                        </a:solidFill>
                        <a:effectLst/>
                        <a:latin typeface="Times New Roman"/>
                        <a:ea typeface="Times New Roman"/>
                      </a:endParaRPr>
                    </a:p>
                    <a:p>
                      <a:pPr marL="0" marR="0" algn="r">
                        <a:spcBef>
                          <a:spcPts val="0"/>
                        </a:spcBef>
                        <a:spcAft>
                          <a:spcPts val="0"/>
                        </a:spcAft>
                      </a:pPr>
                      <a:endParaRPr lang="en-US" sz="2000" b="1" dirty="0" smtClean="0">
                        <a:solidFill>
                          <a:srgbClr val="FF0000"/>
                        </a:solidFill>
                        <a:effectLst/>
                        <a:latin typeface="Times New Roman"/>
                        <a:ea typeface="Times New Roman"/>
                      </a:endParaRPr>
                    </a:p>
                    <a:p>
                      <a:pPr marL="0" marR="0" algn="r">
                        <a:spcBef>
                          <a:spcPts val="0"/>
                        </a:spcBef>
                        <a:spcAft>
                          <a:spcPts val="0"/>
                        </a:spcAft>
                      </a:pPr>
                      <a:r>
                        <a:rPr lang="en-US" sz="2000" b="1" dirty="0">
                          <a:solidFill>
                            <a:srgbClr val="FF0000"/>
                          </a:solidFill>
                          <a:effectLst/>
                          <a:latin typeface="Times New Roman"/>
                          <a:ea typeface="Times New Roman"/>
                        </a:rPr>
                        <a:t> </a:t>
                      </a:r>
                    </a:p>
                    <a:p>
                      <a:pPr marL="0" marR="0">
                        <a:spcBef>
                          <a:spcPts val="0"/>
                        </a:spcBef>
                        <a:spcAft>
                          <a:spcPts val="0"/>
                        </a:spcAft>
                      </a:pPr>
                      <a:r>
                        <a:rPr lang="en-US" sz="2000" b="1" dirty="0">
                          <a:solidFill>
                            <a:srgbClr val="FF0000"/>
                          </a:solidFill>
                          <a:effectLst/>
                          <a:latin typeface="Times New Roman"/>
                          <a:ea typeface="Times New Roman"/>
                        </a:rPr>
                        <a:t>US super-secure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lang="en-US" sz="2000" b="1" dirty="0">
                          <a:solidFill>
                            <a:srgbClr val="FF0000"/>
                          </a:solidFill>
                          <a:effectLst/>
                          <a:latin typeface="Times New Roman"/>
                          <a:ea typeface="Times New Roman"/>
                        </a:rPr>
                        <a:t>US insecure </a:t>
                      </a:r>
                      <a:r>
                        <a:rPr lang="en-US" sz="2000" b="1" dirty="0" smtClean="0">
                          <a:solidFill>
                            <a:srgbClr val="FF0000"/>
                          </a:solidFill>
                          <a:effectLst/>
                          <a:latin typeface="Times New Roman"/>
                          <a:ea typeface="Times New Roman"/>
                        </a:rPr>
                        <a:t>&amp; </a:t>
                      </a:r>
                      <a:r>
                        <a:rPr lang="en-US" sz="2000" b="1" dirty="0">
                          <a:solidFill>
                            <a:srgbClr val="FF0000"/>
                          </a:solidFill>
                          <a:effectLst/>
                          <a:latin typeface="Times New Roman"/>
                          <a:ea typeface="Times New Roman"/>
                        </a:rPr>
                        <a:t>poor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9" name="Text Box 25"/>
          <p:cNvSpPr txBox="1">
            <a:spLocks noChangeArrowheads="1"/>
          </p:cNvSpPr>
          <p:nvPr/>
        </p:nvSpPr>
        <p:spPr bwMode="auto">
          <a:xfrm>
            <a:off x="1676400" y="5791201"/>
            <a:ext cx="8746690" cy="461665"/>
          </a:xfrm>
          <a:prstGeom prst="rect">
            <a:avLst/>
          </a:prstGeom>
          <a:noFill/>
          <a:ln w="9525">
            <a:noFill/>
            <a:miter lim="800000"/>
            <a:headEnd/>
            <a:tailEnd/>
          </a:ln>
        </p:spPr>
        <p:txBody>
          <a:bodyPr wrap="none">
            <a:spAutoFit/>
          </a:bodyPr>
          <a:lstStyle/>
          <a:p>
            <a:r>
              <a:rPr lang="en-US" sz="2400" b="1" dirty="0"/>
              <a:t>So, </a:t>
            </a:r>
            <a:r>
              <a:rPr lang="en-US" sz="2400" b="1" dirty="0">
                <a:solidFill>
                  <a:srgbClr val="FF3300"/>
                </a:solidFill>
              </a:rPr>
              <a:t>no matter what Soviets do</a:t>
            </a:r>
            <a:r>
              <a:rPr lang="en-US" sz="2400" b="1" dirty="0"/>
              <a:t>, US prefers to increase nukes!</a:t>
            </a:r>
          </a:p>
        </p:txBody>
      </p:sp>
    </p:spTree>
    <p:extLst>
      <p:ext uri="{BB962C8B-B14F-4D97-AF65-F5344CB8AC3E}">
        <p14:creationId xmlns:p14="http://schemas.microsoft.com/office/powerpoint/2010/main" val="933342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Soviet Union’s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no less secure (100)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super-secure (500)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a:effectLst/>
                          <a:latin typeface="Times New Roman"/>
                          <a:ea typeface="MS Mincho"/>
                        </a:rPr>
                        <a:t>Increase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overrun (-1000)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insecure </a:t>
                      </a:r>
                      <a:r>
                        <a:rPr lang="en-US" sz="2000" dirty="0" smtClean="0">
                          <a:effectLst/>
                          <a:latin typeface="Times New Roman"/>
                          <a:ea typeface="Times New Roman"/>
                        </a:rPr>
                        <a:t>&amp; </a:t>
                      </a:r>
                      <a:r>
                        <a:rPr lang="en-US" sz="2000" dirty="0">
                          <a:effectLst/>
                          <a:latin typeface="Times New Roman"/>
                          <a:ea typeface="Times New Roman"/>
                        </a:rPr>
                        <a:t>poor (-200)</a:t>
                      </a: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4" name="Text Box 31"/>
          <p:cNvSpPr txBox="1">
            <a:spLocks noChangeArrowheads="1"/>
          </p:cNvSpPr>
          <p:nvPr/>
        </p:nvSpPr>
        <p:spPr bwMode="auto">
          <a:xfrm>
            <a:off x="1676400" y="5791201"/>
            <a:ext cx="3709990" cy="461665"/>
          </a:xfrm>
          <a:prstGeom prst="rect">
            <a:avLst/>
          </a:prstGeom>
          <a:noFill/>
          <a:ln w="9525">
            <a:noFill/>
            <a:miter lim="800000"/>
            <a:headEnd/>
            <a:tailEnd/>
          </a:ln>
        </p:spPr>
        <p:txBody>
          <a:bodyPr wrap="none">
            <a:spAutoFit/>
          </a:bodyPr>
          <a:lstStyle/>
          <a:p>
            <a:r>
              <a:rPr lang="en-US" sz="2400" b="1" dirty="0"/>
              <a:t>What should Soviets do?</a:t>
            </a:r>
          </a:p>
        </p:txBody>
      </p:sp>
    </p:spTree>
    <p:extLst>
      <p:ext uri="{BB962C8B-B14F-4D97-AF65-F5344CB8AC3E}">
        <p14:creationId xmlns:p14="http://schemas.microsoft.com/office/powerpoint/2010/main" val="1815135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Soviet Union’s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smtClean="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a:effectLst/>
                          <a:latin typeface="Times New Roman"/>
                          <a:ea typeface="MS Mincho"/>
                        </a:rPr>
                        <a:t>Increase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overrun (-1000)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insecure </a:t>
                      </a:r>
                      <a:r>
                        <a:rPr lang="en-US" sz="2000" dirty="0" smtClean="0">
                          <a:effectLst/>
                          <a:latin typeface="Times New Roman"/>
                          <a:ea typeface="Times New Roman"/>
                        </a:rPr>
                        <a:t>&amp; </a:t>
                      </a:r>
                      <a:r>
                        <a:rPr lang="en-US" sz="2000" dirty="0">
                          <a:effectLst/>
                          <a:latin typeface="Times New Roman"/>
                          <a:ea typeface="Times New Roman"/>
                        </a:rPr>
                        <a:t>poor (-200)</a:t>
                      </a:r>
                    </a:p>
                    <a:p>
                      <a:pPr marL="0" marR="0">
                        <a:spcBef>
                          <a:spcPts val="0"/>
                        </a:spcBef>
                        <a:spcAft>
                          <a:spcPts val="0"/>
                        </a:spcAft>
                      </a:pPr>
                      <a:r>
                        <a:rPr lang="en-US" sz="2000" dirty="0">
                          <a:effectLst/>
                          <a:latin typeface="Times New Roman"/>
                          <a:ea typeface="Times New Roman"/>
                        </a:rPr>
                        <a:t> </a:t>
                      </a:r>
                      <a:endParaRPr lang="en-US" sz="2000" dirty="0" smtClean="0">
                        <a:effectLst/>
                        <a:latin typeface="Times New Roman"/>
                        <a:ea typeface="Times New Roman"/>
                      </a:endParaRPr>
                    </a:p>
                    <a:p>
                      <a:pPr marL="0" marR="0">
                        <a:spcBef>
                          <a:spcPts val="0"/>
                        </a:spcBef>
                        <a:spcAft>
                          <a:spcPts val="0"/>
                        </a:spcAft>
                      </a:pPr>
                      <a:endParaRPr lang="en-US" sz="2000" dirty="0">
                        <a:effectLst/>
                        <a:latin typeface="Times New Roman"/>
                        <a:ea typeface="Times New Roman"/>
                      </a:endParaRP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4" name="Text Box 25"/>
          <p:cNvSpPr txBox="1">
            <a:spLocks noChangeArrowheads="1"/>
          </p:cNvSpPr>
          <p:nvPr/>
        </p:nvSpPr>
        <p:spPr bwMode="auto">
          <a:xfrm>
            <a:off x="1676400" y="5791201"/>
            <a:ext cx="8553560" cy="461665"/>
          </a:xfrm>
          <a:prstGeom prst="rect">
            <a:avLst/>
          </a:prstGeom>
          <a:noFill/>
          <a:ln w="9525">
            <a:noFill/>
            <a:miter lim="800000"/>
            <a:headEnd/>
            <a:tailEnd/>
          </a:ln>
        </p:spPr>
        <p:txBody>
          <a:bodyPr wrap="none">
            <a:spAutoFit/>
          </a:bodyPr>
          <a:lstStyle/>
          <a:p>
            <a:r>
              <a:rPr lang="en-US" sz="2400" b="1" dirty="0"/>
              <a:t>First, assume US increases nukes. What should Soviets do?</a:t>
            </a:r>
          </a:p>
        </p:txBody>
      </p:sp>
    </p:spTree>
    <p:extLst>
      <p:ext uri="{BB962C8B-B14F-4D97-AF65-F5344CB8AC3E}">
        <p14:creationId xmlns:p14="http://schemas.microsoft.com/office/powerpoint/2010/main" val="3410311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Soviet Union’s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solidFill>
                            <a:srgbClr val="FF0000"/>
                          </a:solidFill>
                          <a:effectLst/>
                          <a:latin typeface="Times New Roman"/>
                          <a:ea typeface="MS Mincho"/>
                        </a:rPr>
                        <a:t>Increase</a:t>
                      </a:r>
                    </a:p>
                    <a:p>
                      <a:pPr marL="0" marR="0" algn="ctr">
                        <a:spcBef>
                          <a:spcPts val="0"/>
                        </a:spcBef>
                        <a:spcAft>
                          <a:spcPts val="0"/>
                        </a:spcAft>
                      </a:pPr>
                      <a:r>
                        <a:rPr lang="en-US" sz="2000" b="1" dirty="0" smtClean="0">
                          <a:solidFill>
                            <a:srgbClr val="FF0000"/>
                          </a:solidFill>
                          <a:effectLst/>
                          <a:latin typeface="Times New Roman"/>
                          <a:ea typeface="MS Mincho"/>
                        </a:rPr>
                        <a:t>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dirty="0">
                          <a:solidFill>
                            <a:schemeClr val="tx1"/>
                          </a:solidFill>
                          <a:effectLst/>
                          <a:latin typeface="Times New Roman"/>
                          <a:ea typeface="MS Mincho"/>
                        </a:rPr>
                        <a:t>Increase nukes</a:t>
                      </a:r>
                      <a:endParaRPr lang="en-US" sz="2000" b="1" dirty="0">
                        <a:solidFill>
                          <a:schemeClr val="tx1"/>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overrun (-1000)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b="1" dirty="0" smtClean="0">
                          <a:solidFill>
                            <a:srgbClr val="FF0000"/>
                          </a:solidFill>
                          <a:effectLst/>
                          <a:latin typeface="Times New Roman"/>
                          <a:ea typeface="Times New Roman"/>
                        </a:rPr>
                        <a:t>Soviets insecure</a:t>
                      </a:r>
                      <a:r>
                        <a:rPr lang="en-US" sz="2000" b="1" baseline="0" dirty="0" smtClean="0">
                          <a:solidFill>
                            <a:srgbClr val="FF0000"/>
                          </a:solidFill>
                          <a:effectLst/>
                          <a:latin typeface="Times New Roman"/>
                          <a:ea typeface="Times New Roman"/>
                        </a:rPr>
                        <a:t> &amp; </a:t>
                      </a:r>
                      <a:r>
                        <a:rPr lang="en-US" sz="2000" b="1" dirty="0" smtClean="0">
                          <a:solidFill>
                            <a:srgbClr val="FF0000"/>
                          </a:solidFill>
                          <a:effectLst/>
                          <a:latin typeface="Times New Roman"/>
                          <a:ea typeface="Times New Roman"/>
                        </a:rPr>
                        <a:t>poor (-</a:t>
                      </a:r>
                      <a:r>
                        <a:rPr lang="en-US" sz="2000" b="1" dirty="0">
                          <a:solidFill>
                            <a:srgbClr val="FF0000"/>
                          </a:solidFill>
                          <a:effectLst/>
                          <a:latin typeface="Times New Roman"/>
                          <a:ea typeface="Times New Roman"/>
                        </a:rPr>
                        <a:t>200)</a:t>
                      </a:r>
                    </a:p>
                    <a:p>
                      <a:pPr marL="0" marR="0">
                        <a:spcBef>
                          <a:spcPts val="0"/>
                        </a:spcBef>
                        <a:spcAft>
                          <a:spcPts val="0"/>
                        </a:spcAft>
                      </a:pPr>
                      <a:r>
                        <a:rPr lang="en-US" sz="2000" b="1" dirty="0">
                          <a:solidFill>
                            <a:srgbClr val="FF0000"/>
                          </a:solidFill>
                          <a:effectLst/>
                          <a:latin typeface="Times New Roman"/>
                          <a:ea typeface="Times New Roman"/>
                        </a:rPr>
                        <a:t> </a:t>
                      </a:r>
                      <a:endParaRPr lang="en-US" sz="2000" b="1" dirty="0" smtClean="0">
                        <a:solidFill>
                          <a:srgbClr val="FF0000"/>
                        </a:solidFill>
                        <a:effectLst/>
                        <a:latin typeface="Times New Roman"/>
                        <a:ea typeface="Times New Roman"/>
                      </a:endParaRPr>
                    </a:p>
                    <a:p>
                      <a:pPr marL="0" marR="0">
                        <a:spcBef>
                          <a:spcPts val="0"/>
                        </a:spcBef>
                        <a:spcAft>
                          <a:spcPts val="0"/>
                        </a:spcAft>
                      </a:pPr>
                      <a:endParaRPr lang="en-US" sz="2000" b="1" dirty="0">
                        <a:solidFill>
                          <a:srgbClr val="FF0000"/>
                        </a:solidFill>
                        <a:effectLst/>
                        <a:latin typeface="Times New Roman"/>
                        <a:ea typeface="Times New Roman"/>
                      </a:endParaRPr>
                    </a:p>
                    <a:p>
                      <a:pPr marL="0" marR="0">
                        <a:spcBef>
                          <a:spcPts val="0"/>
                        </a:spcBef>
                        <a:spcAft>
                          <a:spcPts val="0"/>
                        </a:spcAft>
                      </a:pPr>
                      <a:r>
                        <a:rPr lang="en-US" sz="2000" b="1" dirty="0" smtClean="0">
                          <a:solidFill>
                            <a:srgbClr val="FF0000"/>
                          </a:solidFill>
                          <a:effectLst/>
                          <a:latin typeface="Times New Roman"/>
                          <a:ea typeface="Times New Roman"/>
                        </a:rPr>
                        <a:t> </a:t>
                      </a:r>
                      <a:endParaRPr lang="en-US" sz="2000" b="1" dirty="0">
                        <a:solidFill>
                          <a:srgbClr val="FF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4" name="Text Box 25"/>
          <p:cNvSpPr txBox="1">
            <a:spLocks noChangeArrowheads="1"/>
          </p:cNvSpPr>
          <p:nvPr/>
        </p:nvSpPr>
        <p:spPr bwMode="auto">
          <a:xfrm>
            <a:off x="1676400" y="5791201"/>
            <a:ext cx="8950720" cy="461665"/>
          </a:xfrm>
          <a:prstGeom prst="rect">
            <a:avLst/>
          </a:prstGeom>
          <a:noFill/>
          <a:ln w="9525">
            <a:noFill/>
            <a:miter lim="800000"/>
            <a:headEnd/>
            <a:tailEnd/>
          </a:ln>
        </p:spPr>
        <p:txBody>
          <a:bodyPr wrap="none">
            <a:spAutoFit/>
          </a:bodyPr>
          <a:lstStyle/>
          <a:p>
            <a:r>
              <a:rPr lang="en-US" sz="2400" b="1" dirty="0"/>
              <a:t>If US increase nukes, Soviets clearly prefer to increase nukes.</a:t>
            </a:r>
          </a:p>
        </p:txBody>
      </p:sp>
    </p:spTree>
    <p:extLst>
      <p:ext uri="{BB962C8B-B14F-4D97-AF65-F5344CB8AC3E}">
        <p14:creationId xmlns:p14="http://schemas.microsoft.com/office/powerpoint/2010/main" val="14295426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Soviet Union’s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effectLst/>
                          <a:latin typeface="Times New Roman"/>
                          <a:ea typeface="MS Mincho"/>
                        </a:rPr>
                        <a:t>Increase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no less secure (100)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super-secure (500)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4" name="Text Box 25"/>
          <p:cNvSpPr txBox="1">
            <a:spLocks noChangeArrowheads="1"/>
          </p:cNvSpPr>
          <p:nvPr/>
        </p:nvSpPr>
        <p:spPr bwMode="auto">
          <a:xfrm>
            <a:off x="1676401" y="5791201"/>
            <a:ext cx="8401339" cy="461665"/>
          </a:xfrm>
          <a:prstGeom prst="rect">
            <a:avLst/>
          </a:prstGeom>
          <a:noFill/>
          <a:ln w="9525">
            <a:noFill/>
            <a:miter lim="800000"/>
            <a:headEnd/>
            <a:tailEnd/>
          </a:ln>
        </p:spPr>
        <p:txBody>
          <a:bodyPr wrap="none">
            <a:spAutoFit/>
          </a:bodyPr>
          <a:lstStyle/>
          <a:p>
            <a:r>
              <a:rPr lang="en-US" sz="2400" b="1" dirty="0"/>
              <a:t>Now, assume US reduces nukes. What should Soviets  do?</a:t>
            </a:r>
          </a:p>
        </p:txBody>
      </p:sp>
    </p:spTree>
    <p:extLst>
      <p:ext uri="{BB962C8B-B14F-4D97-AF65-F5344CB8AC3E}">
        <p14:creationId xmlns:p14="http://schemas.microsoft.com/office/powerpoint/2010/main" val="1176452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00022216"/>
              </p:ext>
            </p:extLst>
          </p:nvPr>
        </p:nvGraphicFramePr>
        <p:xfrm>
          <a:off x="685804" y="81256"/>
          <a:ext cx="10820397" cy="6624344"/>
        </p:xfrm>
        <a:graphic>
          <a:graphicData uri="http://schemas.openxmlformats.org/drawingml/2006/table">
            <a:tbl>
              <a:tblPr firstRow="1" bandRow="1">
                <a:tableStyleId>{073A0DAA-6AF3-43AB-8588-CEC1D06C72B9}</a:tableStyleId>
              </a:tblPr>
              <a:tblGrid>
                <a:gridCol w="3246119">
                  <a:extLst>
                    <a:ext uri="{9D8B030D-6E8A-4147-A177-3AD203B41FA5}">
                      <a16:colId xmlns:a16="http://schemas.microsoft.com/office/drawing/2014/main" val="20000"/>
                    </a:ext>
                  </a:extLst>
                </a:gridCol>
                <a:gridCol w="2344419">
                  <a:extLst>
                    <a:ext uri="{9D8B030D-6E8A-4147-A177-3AD203B41FA5}">
                      <a16:colId xmlns:a16="http://schemas.microsoft.com/office/drawing/2014/main" val="20001"/>
                    </a:ext>
                  </a:extLst>
                </a:gridCol>
                <a:gridCol w="2614929">
                  <a:extLst>
                    <a:ext uri="{9D8B030D-6E8A-4147-A177-3AD203B41FA5}">
                      <a16:colId xmlns:a16="http://schemas.microsoft.com/office/drawing/2014/main" val="20002"/>
                    </a:ext>
                  </a:extLst>
                </a:gridCol>
                <a:gridCol w="2614930">
                  <a:extLst>
                    <a:ext uri="{9D8B030D-6E8A-4147-A177-3AD203B41FA5}">
                      <a16:colId xmlns:a16="http://schemas.microsoft.com/office/drawing/2014/main" val="20003"/>
                    </a:ext>
                  </a:extLst>
                </a:gridCol>
              </a:tblGrid>
              <a:tr h="527139">
                <a:tc>
                  <a:txBody>
                    <a:bodyPr/>
                    <a:lstStyle/>
                    <a:p>
                      <a:endParaRPr lang="en-US" dirty="0"/>
                    </a:p>
                  </a:txBody>
                  <a:tcPr/>
                </a:tc>
                <a:tc>
                  <a:txBody>
                    <a:bodyPr/>
                    <a:lstStyle/>
                    <a:p>
                      <a:pPr algn="ctr"/>
                      <a:r>
                        <a:rPr lang="en-US" sz="2000" dirty="0" smtClean="0"/>
                        <a:t>Realism</a:t>
                      </a:r>
                      <a:endParaRPr lang="en-US" sz="2000" dirty="0"/>
                    </a:p>
                  </a:txBody>
                  <a:tcPr/>
                </a:tc>
                <a:tc>
                  <a:txBody>
                    <a:bodyPr/>
                    <a:lstStyle/>
                    <a:p>
                      <a:pPr algn="ctr"/>
                      <a:r>
                        <a:rPr lang="en-US" sz="2000" dirty="0" smtClean="0"/>
                        <a:t>Institutionalism</a:t>
                      </a:r>
                      <a:endParaRPr lang="en-US" sz="2000" dirty="0"/>
                    </a:p>
                  </a:txBody>
                  <a:tcPr/>
                </a:tc>
                <a:tc>
                  <a:txBody>
                    <a:bodyPr/>
                    <a:lstStyle/>
                    <a:p>
                      <a:pPr algn="ctr"/>
                      <a:r>
                        <a:rPr lang="en-US" sz="2000" dirty="0" smtClean="0"/>
                        <a:t>Disenfranchised</a:t>
                      </a:r>
                      <a:endParaRPr lang="en-US" sz="2000" dirty="0"/>
                    </a:p>
                  </a:txBody>
                  <a:tcPr/>
                </a:tc>
                <a:extLst>
                  <a:ext uri="{0D108BD9-81ED-4DB2-BD59-A6C34878D82A}">
                    <a16:rowId xmlns:a16="http://schemas.microsoft.com/office/drawing/2014/main" val="10000"/>
                  </a:ext>
                </a:extLst>
              </a:tr>
              <a:tr h="874115">
                <a:tc>
                  <a:txBody>
                    <a:bodyPr/>
                    <a:lstStyle/>
                    <a:p>
                      <a:r>
                        <a:rPr lang="en-US" b="1" i="1" u="sng" dirty="0" smtClean="0"/>
                        <a:t>Focus</a:t>
                      </a:r>
                      <a:r>
                        <a:rPr lang="en-US" baseline="0" dirty="0" smtClean="0"/>
                        <a:t> – what is being explained?</a:t>
                      </a:r>
                      <a:endParaRPr lang="en-US" dirty="0"/>
                    </a:p>
                  </a:txBody>
                  <a:tcPr/>
                </a:tc>
                <a:tc>
                  <a:txBody>
                    <a:bodyPr/>
                    <a:lstStyle/>
                    <a:p>
                      <a:r>
                        <a:rPr lang="en-US" dirty="0" smtClean="0"/>
                        <a:t>Conflict</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1136349">
                <a:tc>
                  <a:txBody>
                    <a:bodyPr/>
                    <a:lstStyle/>
                    <a:p>
                      <a:r>
                        <a:rPr lang="en-US" b="1" i="1" u="sng" dirty="0" smtClean="0"/>
                        <a:t>Actors</a:t>
                      </a:r>
                      <a:r>
                        <a:rPr lang="en-US" baseline="0" dirty="0" smtClean="0"/>
                        <a:t> – who are  considered the main actors to watch?</a:t>
                      </a:r>
                      <a:endParaRPr lang="en-US" dirty="0"/>
                    </a:p>
                  </a:txBody>
                  <a:tcPr/>
                </a:tc>
                <a:tc>
                  <a:txBody>
                    <a:bodyPr/>
                    <a:lstStyle/>
                    <a:p>
                      <a:r>
                        <a:rPr lang="en-US" dirty="0" smtClean="0"/>
                        <a:t>States</a:t>
                      </a:r>
                      <a:r>
                        <a:rPr lang="en-US" baseline="0" dirty="0" smtClean="0"/>
                        <a:t> are primary and act as </a:t>
                      </a:r>
                      <a:r>
                        <a:rPr lang="en-US" dirty="0" smtClean="0"/>
                        <a:t>unitary</a:t>
                      </a:r>
                      <a:r>
                        <a:rPr lang="en-US" baseline="0" dirty="0" smtClean="0"/>
                        <a:t> rational actors</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861226">
                <a:tc>
                  <a:txBody>
                    <a:bodyPr/>
                    <a:lstStyle/>
                    <a:p>
                      <a:r>
                        <a:rPr lang="en-US" b="1" i="1" u="sng" dirty="0" smtClean="0"/>
                        <a:t>Goals</a:t>
                      </a:r>
                      <a:r>
                        <a:rPr lang="en-US" dirty="0" smtClean="0"/>
                        <a:t> – what are the goals of the main actors?</a:t>
                      </a:r>
                      <a:endParaRPr lang="en-US" dirty="0"/>
                    </a:p>
                  </a:txBody>
                  <a:tcPr/>
                </a:tc>
                <a:tc>
                  <a:txBody>
                    <a:bodyPr/>
                    <a:lstStyle/>
                    <a:p>
                      <a:r>
                        <a:rPr lang="en-US" dirty="0" smtClean="0"/>
                        <a:t>Survival, security,</a:t>
                      </a:r>
                      <a:r>
                        <a:rPr lang="en-US" baseline="0" dirty="0" smtClean="0"/>
                        <a:t> and hence, power</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1136349">
                <a:tc>
                  <a:txBody>
                    <a:bodyPr/>
                    <a:lstStyle/>
                    <a:p>
                      <a:r>
                        <a:rPr lang="en-US" b="1" i="1" u="sng" dirty="0" smtClean="0"/>
                        <a:t>Means</a:t>
                      </a:r>
                      <a:r>
                        <a:rPr lang="en-US" dirty="0" smtClean="0"/>
                        <a:t> – what means do actors use to achieve their goals?</a:t>
                      </a:r>
                      <a:endParaRPr lang="en-US" dirty="0"/>
                    </a:p>
                  </a:txBody>
                  <a:tcPr/>
                </a:tc>
                <a:tc>
                  <a:txBody>
                    <a:bodyPr/>
                    <a:lstStyle/>
                    <a:p>
                      <a:r>
                        <a:rPr lang="en-US" dirty="0" smtClean="0"/>
                        <a:t>Military</a:t>
                      </a:r>
                      <a:r>
                        <a:rPr lang="en-US" baseline="0" dirty="0" smtClean="0"/>
                        <a:t> force is usable, effective, and fungible</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extLst>
                  <a:ext uri="{0D108BD9-81ED-4DB2-BD59-A6C34878D82A}">
                    <a16:rowId xmlns:a16="http://schemas.microsoft.com/office/drawing/2014/main" val="10004"/>
                  </a:ext>
                </a:extLst>
              </a:tr>
              <a:tr h="903666">
                <a:tc>
                  <a:txBody>
                    <a:bodyPr/>
                    <a:lstStyle/>
                    <a:p>
                      <a:r>
                        <a:rPr lang="en-US" b="1" i="1" u="sng" dirty="0" smtClean="0"/>
                        <a:t>Organizing</a:t>
                      </a:r>
                      <a:r>
                        <a:rPr lang="en-US" b="1" i="1" u="sng" baseline="0" dirty="0" smtClean="0"/>
                        <a:t> Principles</a:t>
                      </a:r>
                      <a:r>
                        <a:rPr lang="en-US" baseline="0" dirty="0" smtClean="0"/>
                        <a:t> – how is the international system organized?</a:t>
                      </a:r>
                      <a:endParaRPr lang="en-US" dirty="0"/>
                    </a:p>
                  </a:txBody>
                  <a:tcPr/>
                </a:tc>
                <a:tc>
                  <a:txBody>
                    <a:bodyPr/>
                    <a:lstStyle/>
                    <a:p>
                      <a:r>
                        <a:rPr lang="en-US" dirty="0" smtClean="0"/>
                        <a:t>Anarchy and self-help</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1174766">
                <a:tc>
                  <a:txBody>
                    <a:bodyPr/>
                    <a:lstStyle/>
                    <a:p>
                      <a:r>
                        <a:rPr lang="en-US" b="1" i="1" u="sng" dirty="0" smtClean="0"/>
                        <a:t>Dynamics</a:t>
                      </a:r>
                      <a:r>
                        <a:rPr lang="en-US" dirty="0" smtClean="0"/>
                        <a:t> – what</a:t>
                      </a:r>
                      <a:r>
                        <a:rPr lang="en-US" baseline="0" dirty="0" smtClean="0"/>
                        <a:t> does process of international relations look like?</a:t>
                      </a:r>
                      <a:endParaRPr lang="en-US" dirty="0"/>
                    </a:p>
                  </a:txBody>
                  <a:tcPr/>
                </a:tc>
                <a:tc>
                  <a:txBody>
                    <a:bodyPr/>
                    <a:lstStyle/>
                    <a:p>
                      <a:r>
                        <a:rPr lang="en-US" dirty="0" smtClean="0"/>
                        <a:t>Acquisition</a:t>
                      </a:r>
                      <a:r>
                        <a:rPr lang="en-US" baseline="0" dirty="0" smtClean="0"/>
                        <a:t> and balancing </a:t>
                      </a:r>
                      <a:r>
                        <a:rPr lang="en-US" baseline="0" smtClean="0"/>
                        <a:t>of power</a:t>
                      </a:r>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425147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Soviet Union’s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solidFill>
                            <a:srgbClr val="FF0000"/>
                          </a:solidFill>
                          <a:effectLst/>
                          <a:latin typeface="Times New Roman"/>
                          <a:ea typeface="MS Mincho"/>
                        </a:rPr>
                        <a:t>Increase</a:t>
                      </a:r>
                    </a:p>
                    <a:p>
                      <a:pPr marL="0" marR="0" algn="ctr">
                        <a:spcBef>
                          <a:spcPts val="0"/>
                        </a:spcBef>
                        <a:spcAft>
                          <a:spcPts val="0"/>
                        </a:spcAft>
                      </a:pPr>
                      <a:r>
                        <a:rPr lang="en-US" sz="2000" b="1" dirty="0" smtClean="0">
                          <a:solidFill>
                            <a:srgbClr val="FF0000"/>
                          </a:solidFill>
                          <a:effectLst/>
                          <a:latin typeface="Times New Roman"/>
                          <a:ea typeface="MS Mincho"/>
                        </a:rPr>
                        <a:t>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dirty="0">
                          <a:effectLst/>
                          <a:latin typeface="Times New Roman"/>
                          <a:ea typeface="MS Mincho"/>
                        </a:rPr>
                        <a:t>Reduce 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no less secure (100)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b="1" dirty="0">
                          <a:solidFill>
                            <a:srgbClr val="FF0000"/>
                          </a:solidFill>
                          <a:effectLst/>
                          <a:latin typeface="Times New Roman"/>
                          <a:ea typeface="Times New Roman"/>
                        </a:rPr>
                        <a:t>Soviets super-secure (500)</a:t>
                      </a:r>
                    </a:p>
                    <a:p>
                      <a:pPr marL="0" marR="0" algn="r">
                        <a:spcBef>
                          <a:spcPts val="0"/>
                        </a:spcBef>
                        <a:spcAft>
                          <a:spcPts val="0"/>
                        </a:spcAft>
                      </a:pPr>
                      <a:endParaRPr lang="en-US" sz="2000" b="1" dirty="0" smtClean="0">
                        <a:solidFill>
                          <a:srgbClr val="FF0000"/>
                        </a:solidFill>
                        <a:effectLst/>
                        <a:latin typeface="Times New Roman"/>
                        <a:ea typeface="Times New Roman"/>
                      </a:endParaRPr>
                    </a:p>
                    <a:p>
                      <a:pPr marL="0" marR="0" algn="r">
                        <a:spcBef>
                          <a:spcPts val="0"/>
                        </a:spcBef>
                        <a:spcAft>
                          <a:spcPts val="0"/>
                        </a:spcAft>
                      </a:pPr>
                      <a:r>
                        <a:rPr lang="en-US" sz="2000" b="1" dirty="0">
                          <a:solidFill>
                            <a:srgbClr val="FF0000"/>
                          </a:solidFill>
                          <a:effectLst/>
                          <a:latin typeface="Times New Roman"/>
                          <a:ea typeface="Times New Roman"/>
                        </a:rPr>
                        <a:t> </a:t>
                      </a:r>
                    </a:p>
                    <a:p>
                      <a:pPr marL="0" marR="0">
                        <a:spcBef>
                          <a:spcPts val="0"/>
                        </a:spcBef>
                        <a:spcAft>
                          <a:spcPts val="0"/>
                        </a:spcAft>
                      </a:pPr>
                      <a:r>
                        <a:rPr lang="en-US" sz="2000" b="1" dirty="0" smtClean="0">
                          <a:solidFill>
                            <a:srgbClr val="FF0000"/>
                          </a:solidFill>
                          <a:effectLst/>
                          <a:latin typeface="Times New Roman"/>
                          <a:ea typeface="Times New Roman"/>
                        </a:rPr>
                        <a:t> </a:t>
                      </a:r>
                      <a:endParaRPr lang="en-US" sz="2000" b="1" dirty="0">
                        <a:solidFill>
                          <a:srgbClr val="FF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4" name="Text Box 25"/>
          <p:cNvSpPr txBox="1">
            <a:spLocks noChangeArrowheads="1"/>
          </p:cNvSpPr>
          <p:nvPr/>
        </p:nvSpPr>
        <p:spPr bwMode="auto">
          <a:xfrm>
            <a:off x="1676401" y="5791201"/>
            <a:ext cx="8613833" cy="461665"/>
          </a:xfrm>
          <a:prstGeom prst="rect">
            <a:avLst/>
          </a:prstGeom>
          <a:noFill/>
          <a:ln w="9525">
            <a:noFill/>
            <a:miter lim="800000"/>
            <a:headEnd/>
            <a:tailEnd/>
          </a:ln>
        </p:spPr>
        <p:txBody>
          <a:bodyPr wrap="none">
            <a:spAutoFit/>
          </a:bodyPr>
          <a:lstStyle/>
          <a:p>
            <a:r>
              <a:rPr lang="en-US" sz="2400" b="1" dirty="0"/>
              <a:t>If US reduces nukes, Soviets still prefers to increase nukes.</a:t>
            </a:r>
          </a:p>
        </p:txBody>
      </p:sp>
    </p:spTree>
    <p:extLst>
      <p:ext uri="{BB962C8B-B14F-4D97-AF65-F5344CB8AC3E}">
        <p14:creationId xmlns:p14="http://schemas.microsoft.com/office/powerpoint/2010/main" val="6473462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Soviet Union’s perspective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solidFill>
                            <a:srgbClr val="FF0000"/>
                          </a:solidFill>
                          <a:effectLst/>
                          <a:latin typeface="Times New Roman"/>
                          <a:ea typeface="MS Mincho"/>
                        </a:rPr>
                        <a:t>Increase</a:t>
                      </a:r>
                    </a:p>
                    <a:p>
                      <a:pPr marL="0" marR="0" algn="ctr">
                        <a:spcBef>
                          <a:spcPts val="0"/>
                        </a:spcBef>
                        <a:spcAft>
                          <a:spcPts val="0"/>
                        </a:spcAft>
                      </a:pPr>
                      <a:r>
                        <a:rPr lang="en-US" sz="2000" b="1" dirty="0" smtClean="0">
                          <a:solidFill>
                            <a:srgbClr val="FF0000"/>
                          </a:solidFill>
                          <a:effectLst/>
                          <a:latin typeface="Times New Roman"/>
                          <a:ea typeface="MS Mincho"/>
                        </a:rPr>
                        <a:t>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no less secure (100)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b="1" dirty="0">
                          <a:solidFill>
                            <a:srgbClr val="FF0000"/>
                          </a:solidFill>
                          <a:effectLst/>
                          <a:latin typeface="Times New Roman"/>
                          <a:ea typeface="Times New Roman"/>
                        </a:rPr>
                        <a:t>Soviets super-secure (500)</a:t>
                      </a:r>
                    </a:p>
                    <a:p>
                      <a:pPr marL="0" marR="0" algn="r">
                        <a:spcBef>
                          <a:spcPts val="0"/>
                        </a:spcBef>
                        <a:spcAft>
                          <a:spcPts val="0"/>
                        </a:spcAft>
                      </a:pPr>
                      <a:endParaRPr lang="en-US" sz="2000" b="1" dirty="0" smtClean="0">
                        <a:solidFill>
                          <a:srgbClr val="FF0000"/>
                        </a:solidFill>
                        <a:effectLst/>
                        <a:latin typeface="Times New Roman"/>
                        <a:ea typeface="Times New Roman"/>
                      </a:endParaRPr>
                    </a:p>
                    <a:p>
                      <a:pPr marL="0" marR="0" algn="r">
                        <a:spcBef>
                          <a:spcPts val="0"/>
                        </a:spcBef>
                        <a:spcAft>
                          <a:spcPts val="0"/>
                        </a:spcAft>
                      </a:pPr>
                      <a:r>
                        <a:rPr lang="en-US" sz="2000" b="1" dirty="0">
                          <a:solidFill>
                            <a:srgbClr val="FF0000"/>
                          </a:solidFill>
                          <a:effectLst/>
                          <a:latin typeface="Times New Roman"/>
                          <a:ea typeface="Times New Roman"/>
                        </a:rPr>
                        <a:t> </a:t>
                      </a:r>
                    </a:p>
                    <a:p>
                      <a:pPr marL="0" marR="0">
                        <a:spcBef>
                          <a:spcPts val="0"/>
                        </a:spcBef>
                        <a:spcAft>
                          <a:spcPts val="0"/>
                        </a:spcAft>
                      </a:pPr>
                      <a:r>
                        <a:rPr lang="en-US" sz="2000" b="1" dirty="0" smtClean="0">
                          <a:solidFill>
                            <a:srgbClr val="FF0000"/>
                          </a:solidFill>
                          <a:effectLst/>
                          <a:latin typeface="Times New Roman"/>
                          <a:ea typeface="Times New Roman"/>
                        </a:rPr>
                        <a:t> </a:t>
                      </a:r>
                      <a:endParaRPr lang="en-US" sz="2000" b="1" dirty="0">
                        <a:solidFill>
                          <a:srgbClr val="FF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a:effectLst/>
                          <a:latin typeface="Times New Roman"/>
                          <a:ea typeface="MS Mincho"/>
                        </a:rPr>
                        <a:t>Increase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overrun (-1000)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smtClean="0">
                          <a:effectLst/>
                          <a:latin typeface="Times New Roman"/>
                          <a:ea typeface="Times New Roman"/>
                        </a:rPr>
                        <a:t> </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b="1" dirty="0">
                          <a:solidFill>
                            <a:srgbClr val="FF0000"/>
                          </a:solidFill>
                          <a:effectLst/>
                          <a:latin typeface="Times New Roman"/>
                          <a:ea typeface="Times New Roman"/>
                        </a:rPr>
                        <a:t>Soviets insecure </a:t>
                      </a:r>
                      <a:r>
                        <a:rPr lang="en-US" sz="2000" b="1" dirty="0" smtClean="0">
                          <a:solidFill>
                            <a:srgbClr val="FF0000"/>
                          </a:solidFill>
                          <a:effectLst/>
                          <a:latin typeface="Times New Roman"/>
                          <a:ea typeface="Times New Roman"/>
                        </a:rPr>
                        <a:t>&amp; </a:t>
                      </a:r>
                      <a:r>
                        <a:rPr lang="en-US" sz="2000" b="1" dirty="0">
                          <a:solidFill>
                            <a:srgbClr val="FF0000"/>
                          </a:solidFill>
                          <a:effectLst/>
                          <a:latin typeface="Times New Roman"/>
                          <a:ea typeface="Times New Roman"/>
                        </a:rPr>
                        <a:t>poor (-200)</a:t>
                      </a:r>
                    </a:p>
                    <a:p>
                      <a:pPr marL="0" marR="0">
                        <a:spcBef>
                          <a:spcPts val="0"/>
                        </a:spcBef>
                        <a:spcAft>
                          <a:spcPts val="0"/>
                        </a:spcAft>
                      </a:pPr>
                      <a:r>
                        <a:rPr lang="en-US" sz="2000" b="1" dirty="0">
                          <a:solidFill>
                            <a:srgbClr val="FF0000"/>
                          </a:solidFill>
                          <a:effectLst/>
                          <a:latin typeface="Times New Roman"/>
                          <a:ea typeface="Times New Roman"/>
                        </a:rPr>
                        <a:t> </a:t>
                      </a:r>
                      <a:endParaRPr lang="en-US" sz="2000" b="1" dirty="0" smtClean="0">
                        <a:solidFill>
                          <a:srgbClr val="FF0000"/>
                        </a:solidFill>
                        <a:effectLst/>
                        <a:latin typeface="Times New Roman"/>
                        <a:ea typeface="Times New Roman"/>
                      </a:endParaRPr>
                    </a:p>
                    <a:p>
                      <a:pPr marL="0" marR="0">
                        <a:spcBef>
                          <a:spcPts val="0"/>
                        </a:spcBef>
                        <a:spcAft>
                          <a:spcPts val="0"/>
                        </a:spcAft>
                      </a:pPr>
                      <a:endParaRPr lang="en-US" sz="2000" b="1" dirty="0">
                        <a:solidFill>
                          <a:srgbClr val="FF0000"/>
                        </a:solidFill>
                        <a:effectLst/>
                        <a:latin typeface="Times New Roman"/>
                        <a:ea typeface="Times New Roman"/>
                      </a:endParaRPr>
                    </a:p>
                    <a:p>
                      <a:pPr marL="0" marR="0">
                        <a:spcBef>
                          <a:spcPts val="0"/>
                        </a:spcBef>
                        <a:spcAft>
                          <a:spcPts val="0"/>
                        </a:spcAft>
                      </a:pPr>
                      <a:r>
                        <a:rPr lang="en-US" sz="2000" b="1" dirty="0" smtClean="0">
                          <a:solidFill>
                            <a:srgbClr val="FF0000"/>
                          </a:solidFill>
                          <a:effectLst/>
                          <a:latin typeface="Times New Roman"/>
                          <a:ea typeface="Times New Roman"/>
                        </a:rPr>
                        <a:t> </a:t>
                      </a:r>
                      <a:endParaRPr lang="en-US" sz="2000" b="1" dirty="0">
                        <a:solidFill>
                          <a:srgbClr val="FF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
        <p:nvSpPr>
          <p:cNvPr id="4" name="Text Box 25"/>
          <p:cNvSpPr txBox="1">
            <a:spLocks noChangeArrowheads="1"/>
          </p:cNvSpPr>
          <p:nvPr/>
        </p:nvSpPr>
        <p:spPr bwMode="auto">
          <a:xfrm>
            <a:off x="1676401" y="5791201"/>
            <a:ext cx="8911799" cy="461665"/>
          </a:xfrm>
          <a:prstGeom prst="rect">
            <a:avLst/>
          </a:prstGeom>
          <a:noFill/>
          <a:ln w="9525">
            <a:noFill/>
            <a:miter lim="800000"/>
            <a:headEnd/>
            <a:tailEnd/>
          </a:ln>
        </p:spPr>
        <p:txBody>
          <a:bodyPr wrap="none">
            <a:spAutoFit/>
          </a:bodyPr>
          <a:lstStyle/>
          <a:p>
            <a:r>
              <a:rPr lang="en-US" sz="2400" b="1" dirty="0"/>
              <a:t>So, </a:t>
            </a:r>
            <a:r>
              <a:rPr lang="en-US" sz="2400" b="1" dirty="0">
                <a:solidFill>
                  <a:srgbClr val="FF3300"/>
                </a:solidFill>
              </a:rPr>
              <a:t>no matter what US does</a:t>
            </a:r>
            <a:r>
              <a:rPr lang="en-US" sz="2400" b="1" dirty="0"/>
              <a:t>, Soviets prefer to increase nukes!</a:t>
            </a:r>
          </a:p>
        </p:txBody>
      </p:sp>
    </p:spTree>
    <p:extLst>
      <p:ext uri="{BB962C8B-B14F-4D97-AF65-F5344CB8AC3E}">
        <p14:creationId xmlns:p14="http://schemas.microsoft.com/office/powerpoint/2010/main" val="10612349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game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solidFill>
                            <a:srgbClr val="FF0000"/>
                          </a:solidFill>
                          <a:effectLst/>
                          <a:latin typeface="Times New Roman"/>
                          <a:ea typeface="MS Mincho"/>
                        </a:rPr>
                        <a:t>Increase</a:t>
                      </a:r>
                    </a:p>
                    <a:p>
                      <a:pPr marL="0" marR="0" algn="ctr">
                        <a:spcBef>
                          <a:spcPts val="0"/>
                        </a:spcBef>
                        <a:spcAft>
                          <a:spcPts val="0"/>
                        </a:spcAft>
                      </a:pPr>
                      <a:r>
                        <a:rPr lang="en-US" sz="2000" b="1" dirty="0" smtClean="0">
                          <a:solidFill>
                            <a:srgbClr val="FF0000"/>
                          </a:solidFill>
                          <a:effectLst/>
                          <a:latin typeface="Times New Roman"/>
                          <a:ea typeface="MS Mincho"/>
                        </a:rPr>
                        <a:t>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rtl="0" eaLnBrk="1" latinLnBrk="0" hangingPunct="1">
                        <a:spcBef>
                          <a:spcPts val="0"/>
                        </a:spcBef>
                        <a:spcAft>
                          <a:spcPts val="0"/>
                        </a:spcAft>
                      </a:pPr>
                      <a:r>
                        <a:rPr kumimoji="0" lang="en-US" sz="2000" b="0" kern="1200" dirty="0">
                          <a:solidFill>
                            <a:schemeClr val="tx1"/>
                          </a:solidFill>
                          <a:effectLst/>
                          <a:latin typeface="Times New Roman"/>
                          <a:ea typeface="Times New Roman"/>
                          <a:cs typeface="+mn-cs"/>
                        </a:rPr>
                        <a:t>Soviets no less secure (100)</a:t>
                      </a:r>
                    </a:p>
                    <a:p>
                      <a:pPr marL="0" marR="0" algn="r" rtl="0" eaLnBrk="1" latinLnBrk="0" hangingPunct="1">
                        <a:spcBef>
                          <a:spcPts val="0"/>
                        </a:spcBef>
                        <a:spcAft>
                          <a:spcPts val="0"/>
                        </a:spcAft>
                      </a:pPr>
                      <a:endParaRPr kumimoji="0" lang="en-US" sz="2000" b="0" kern="1200" dirty="0" smtClean="0">
                        <a:solidFill>
                          <a:schemeClr val="tx1"/>
                        </a:solidFill>
                        <a:effectLst/>
                        <a:latin typeface="Times New Roman"/>
                        <a:ea typeface="Times New Roman"/>
                        <a:cs typeface="+mn-cs"/>
                      </a:endParaRPr>
                    </a:p>
                    <a:p>
                      <a:pPr marL="0" marR="0" algn="r" rtl="0" eaLnBrk="1" latinLnBrk="0" hangingPunct="1">
                        <a:spcBef>
                          <a:spcPts val="0"/>
                        </a:spcBef>
                        <a:spcAft>
                          <a:spcPts val="0"/>
                        </a:spcAft>
                      </a:pPr>
                      <a:r>
                        <a:rPr kumimoji="0" lang="en-US" sz="2000" b="0" kern="1200" dirty="0">
                          <a:solidFill>
                            <a:schemeClr val="tx1"/>
                          </a:solidFill>
                          <a:effectLst/>
                          <a:latin typeface="Times New Roman"/>
                          <a:ea typeface="Times New Roman"/>
                          <a:cs typeface="+mn-cs"/>
                        </a:rPr>
                        <a:t> </a:t>
                      </a:r>
                    </a:p>
                    <a:p>
                      <a:pPr marL="0" marR="0" rtl="0" eaLnBrk="1" latinLnBrk="0" hangingPunct="1">
                        <a:spcBef>
                          <a:spcPts val="0"/>
                        </a:spcBef>
                        <a:spcAft>
                          <a:spcPts val="0"/>
                        </a:spcAft>
                      </a:pPr>
                      <a:r>
                        <a:rPr kumimoji="0" lang="en-US" sz="2000" b="0" kern="1200" dirty="0">
                          <a:solidFill>
                            <a:schemeClr val="tx1"/>
                          </a:solidFill>
                          <a:effectLst/>
                          <a:latin typeface="Times New Roman"/>
                          <a:ea typeface="Times New Roman"/>
                          <a:cs typeface="+mn-cs"/>
                        </a:rPr>
                        <a:t>US no less secure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lang="en-US" sz="2000" dirty="0">
                          <a:effectLst/>
                          <a:latin typeface="Times New Roman"/>
                          <a:ea typeface="Times New Roman"/>
                        </a:rPr>
                        <a:t>Soviets super-secure (500)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overrun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dirty="0">
                          <a:solidFill>
                            <a:srgbClr val="FF0000"/>
                          </a:solidFill>
                          <a:effectLst/>
                          <a:latin typeface="Times New Roman"/>
                          <a:ea typeface="MS Mincho"/>
                        </a:rPr>
                        <a:t>Increase 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overrun (-1000)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super-secure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kumimoji="0" lang="en-US" sz="2000" b="1" kern="1200" dirty="0">
                          <a:solidFill>
                            <a:schemeClr val="tx1"/>
                          </a:solidFill>
                          <a:effectLst/>
                          <a:latin typeface="Times New Roman"/>
                          <a:ea typeface="Times New Roman"/>
                          <a:cs typeface="+mn-cs"/>
                        </a:rPr>
                        <a:t>Soviets insecure </a:t>
                      </a:r>
                      <a:r>
                        <a:rPr kumimoji="0" lang="en-US" sz="2000" b="1" kern="1200" dirty="0" smtClean="0">
                          <a:solidFill>
                            <a:schemeClr val="tx1"/>
                          </a:solidFill>
                          <a:effectLst/>
                          <a:latin typeface="Times New Roman"/>
                          <a:ea typeface="Times New Roman"/>
                          <a:cs typeface="+mn-cs"/>
                        </a:rPr>
                        <a:t>&amp; </a:t>
                      </a:r>
                      <a:r>
                        <a:rPr kumimoji="0" lang="en-US" sz="2000" b="1" kern="1200" dirty="0">
                          <a:solidFill>
                            <a:schemeClr val="tx1"/>
                          </a:solidFill>
                          <a:effectLst/>
                          <a:latin typeface="Times New Roman"/>
                          <a:ea typeface="Times New Roman"/>
                          <a:cs typeface="+mn-cs"/>
                        </a:rPr>
                        <a:t>poor (-200)</a:t>
                      </a:r>
                    </a:p>
                    <a:p>
                      <a:pPr marL="0" marR="0">
                        <a:spcBef>
                          <a:spcPts val="0"/>
                        </a:spcBef>
                        <a:spcAft>
                          <a:spcPts val="0"/>
                        </a:spcAft>
                      </a:pPr>
                      <a:r>
                        <a:rPr kumimoji="0" lang="en-US" sz="2000" b="1" kern="1200" dirty="0">
                          <a:solidFill>
                            <a:schemeClr val="tx1"/>
                          </a:solidFill>
                          <a:effectLst/>
                          <a:latin typeface="Times New Roman"/>
                          <a:ea typeface="Times New Roman"/>
                          <a:cs typeface="+mn-cs"/>
                        </a:rPr>
                        <a:t> </a:t>
                      </a:r>
                      <a:endParaRPr kumimoji="0" lang="en-US" sz="2000" b="1" kern="1200" dirty="0" smtClean="0">
                        <a:solidFill>
                          <a:schemeClr val="tx1"/>
                        </a:solidFill>
                        <a:effectLst/>
                        <a:latin typeface="Times New Roman"/>
                        <a:ea typeface="Times New Roman"/>
                        <a:cs typeface="+mn-cs"/>
                      </a:endParaRPr>
                    </a:p>
                    <a:p>
                      <a:pPr marL="0" marR="0">
                        <a:spcBef>
                          <a:spcPts val="0"/>
                        </a:spcBef>
                        <a:spcAft>
                          <a:spcPts val="0"/>
                        </a:spcAft>
                      </a:pPr>
                      <a:endParaRPr kumimoji="0" lang="en-US" sz="2000" b="1" kern="1200" dirty="0">
                        <a:solidFill>
                          <a:schemeClr val="tx1"/>
                        </a:solidFill>
                        <a:effectLst/>
                        <a:latin typeface="Times New Roman"/>
                        <a:ea typeface="Times New Roman"/>
                        <a:cs typeface="+mn-cs"/>
                      </a:endParaRPr>
                    </a:p>
                    <a:p>
                      <a:pPr marL="0" marR="0">
                        <a:spcBef>
                          <a:spcPts val="0"/>
                        </a:spcBef>
                        <a:spcAft>
                          <a:spcPts val="0"/>
                        </a:spcAft>
                      </a:pPr>
                      <a:r>
                        <a:rPr kumimoji="0" lang="en-US" sz="2000" b="1" kern="1200" dirty="0">
                          <a:solidFill>
                            <a:schemeClr val="tx1"/>
                          </a:solidFill>
                          <a:effectLst/>
                          <a:latin typeface="Times New Roman"/>
                          <a:ea typeface="Times New Roman"/>
                          <a:cs typeface="+mn-cs"/>
                        </a:rPr>
                        <a:t>US insecure </a:t>
                      </a:r>
                      <a:r>
                        <a:rPr kumimoji="0" lang="en-US" sz="2000" b="1" kern="1200" dirty="0" smtClean="0">
                          <a:solidFill>
                            <a:schemeClr val="tx1"/>
                          </a:solidFill>
                          <a:effectLst/>
                          <a:latin typeface="Times New Roman"/>
                          <a:ea typeface="Times New Roman"/>
                          <a:cs typeface="+mn-cs"/>
                        </a:rPr>
                        <a:t>&amp; </a:t>
                      </a:r>
                      <a:r>
                        <a:rPr kumimoji="0" lang="en-US" sz="2000" b="1" kern="1200" dirty="0">
                          <a:solidFill>
                            <a:schemeClr val="tx1"/>
                          </a:solidFill>
                          <a:effectLst/>
                          <a:latin typeface="Times New Roman"/>
                          <a:ea typeface="Times New Roman"/>
                          <a:cs typeface="+mn-cs"/>
                        </a:rPr>
                        <a:t>poor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bl>
          </a:graphicData>
        </a:graphic>
      </p:graphicFrame>
      <p:sp>
        <p:nvSpPr>
          <p:cNvPr id="5" name="Text Box 25"/>
          <p:cNvSpPr txBox="1">
            <a:spLocks noChangeArrowheads="1"/>
          </p:cNvSpPr>
          <p:nvPr/>
        </p:nvSpPr>
        <p:spPr bwMode="auto">
          <a:xfrm>
            <a:off x="1676401" y="5791201"/>
            <a:ext cx="9178731" cy="830997"/>
          </a:xfrm>
          <a:prstGeom prst="rect">
            <a:avLst/>
          </a:prstGeom>
          <a:noFill/>
          <a:ln w="9525">
            <a:noFill/>
            <a:miter lim="800000"/>
            <a:headEnd/>
            <a:tailEnd/>
          </a:ln>
        </p:spPr>
        <p:txBody>
          <a:bodyPr wrap="none">
            <a:spAutoFit/>
          </a:bodyPr>
          <a:lstStyle/>
          <a:p>
            <a:r>
              <a:rPr lang="en-US" sz="2400" b="1" dirty="0"/>
              <a:t>BUT, since both US and Soviets increase nukes, they both end</a:t>
            </a:r>
            <a:br>
              <a:rPr lang="en-US" sz="2400" b="1" dirty="0"/>
            </a:br>
            <a:r>
              <a:rPr lang="en-US" sz="2400" b="1" dirty="0"/>
              <a:t>up insecure &amp; poor, </a:t>
            </a:r>
            <a:endParaRPr lang="en-US" sz="2400" b="1" dirty="0">
              <a:solidFill>
                <a:srgbClr val="FF3300"/>
              </a:solidFill>
            </a:endParaRPr>
          </a:p>
        </p:txBody>
      </p:sp>
    </p:spTree>
    <p:extLst>
      <p:ext uri="{BB962C8B-B14F-4D97-AF65-F5344CB8AC3E}">
        <p14:creationId xmlns:p14="http://schemas.microsoft.com/office/powerpoint/2010/main" val="13843232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game</a:t>
            </a:r>
            <a:endParaRPr lang="en-US" dirty="0"/>
          </a:p>
        </p:txBody>
      </p:sp>
      <p:graphicFrame>
        <p:nvGraphicFramePr>
          <p:cNvPr id="8" name="Content Placeholder 7"/>
          <p:cNvGraphicFramePr>
            <a:graphicFrameLocks noGrp="1"/>
          </p:cNvGraphicFramePr>
          <p:nvPr>
            <p:ph idx="1"/>
            <p:extLst/>
          </p:nvPr>
        </p:nvGraphicFramePr>
        <p:xfrm>
          <a:off x="1676400" y="1905001"/>
          <a:ext cx="8839200" cy="3671741"/>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297460">
                <a:tc rowSpan="2" gridSpan="2">
                  <a:txBody>
                    <a:bodyPr/>
                    <a:lstStyle/>
                    <a:p>
                      <a:pPr marL="0" marR="0">
                        <a:spcBef>
                          <a:spcPts val="0"/>
                        </a:spcBef>
                        <a:spcAft>
                          <a:spcPts val="0"/>
                        </a:spcAft>
                      </a:pPr>
                      <a:r>
                        <a:rPr lang="en-US" sz="2000" dirty="0">
                          <a:effectLst/>
                          <a:latin typeface="Times New Roman"/>
                          <a:ea typeface="Times New Roman"/>
                        </a:rPr>
                        <a:t/>
                      </a:r>
                      <a:br>
                        <a:rPr lang="en-US" sz="2000" dirty="0">
                          <a:effectLst/>
                          <a:latin typeface="Times New Roman"/>
                          <a:ea typeface="Times New Roman"/>
                        </a:rPr>
                      </a:br>
                      <a:r>
                        <a:rPr lang="en-US" sz="2000" b="1" dirty="0">
                          <a:effectLst/>
                          <a:latin typeface="Times New Roman"/>
                          <a:ea typeface="Times New Roman"/>
                        </a:rPr>
                        <a:t> </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000" b="1" dirty="0">
                          <a:effectLst/>
                          <a:latin typeface="Times New Roman"/>
                          <a:ea typeface="Times New Roman"/>
                        </a:rPr>
                        <a:t>Soviet Union</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10000"/>
                  </a:ext>
                </a:extLst>
              </a:tr>
              <a:tr h="71591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2000" b="1" dirty="0" smtClean="0">
                          <a:effectLst/>
                          <a:latin typeface="Times New Roman"/>
                          <a:ea typeface="MS Mincho"/>
                        </a:rPr>
                        <a:t>Reduce</a:t>
                      </a:r>
                    </a:p>
                    <a:p>
                      <a:pPr marL="0" marR="0" algn="ctr">
                        <a:spcBef>
                          <a:spcPts val="0"/>
                        </a:spcBef>
                        <a:spcAft>
                          <a:spcPts val="0"/>
                        </a:spcAft>
                      </a:pPr>
                      <a:r>
                        <a:rPr lang="en-US" sz="2000" b="1" dirty="0" smtClean="0">
                          <a:effectLst/>
                          <a:latin typeface="Times New Roman"/>
                          <a:ea typeface="MS Mincho"/>
                        </a:rPr>
                        <a:t>nukes</a:t>
                      </a:r>
                      <a:endParaRPr lang="en-US" sz="2000" b="1" dirty="0">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0"/>
                        </a:spcAft>
                      </a:pPr>
                      <a:r>
                        <a:rPr lang="en-US" sz="2000" b="1" dirty="0" smtClean="0">
                          <a:solidFill>
                            <a:srgbClr val="FF0000"/>
                          </a:solidFill>
                          <a:effectLst/>
                          <a:latin typeface="Times New Roman"/>
                          <a:ea typeface="MS Mincho"/>
                        </a:rPr>
                        <a:t>Increase</a:t>
                      </a:r>
                    </a:p>
                    <a:p>
                      <a:pPr marL="0" marR="0" algn="ctr">
                        <a:spcBef>
                          <a:spcPts val="0"/>
                        </a:spcBef>
                        <a:spcAft>
                          <a:spcPts val="0"/>
                        </a:spcAft>
                      </a:pPr>
                      <a:r>
                        <a:rPr lang="en-US" sz="2000" b="1" dirty="0" smtClean="0">
                          <a:solidFill>
                            <a:srgbClr val="FF0000"/>
                          </a:solidFill>
                          <a:effectLst/>
                          <a:latin typeface="Times New Roman"/>
                          <a:ea typeface="MS Mincho"/>
                        </a:rPr>
                        <a:t>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36199">
                <a:tc rowSpan="2">
                  <a:txBody>
                    <a:bodyPr/>
                    <a:lstStyle/>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 </a:t>
                      </a:r>
                    </a:p>
                    <a:p>
                      <a:pPr marL="0" marR="0" algn="ctr">
                        <a:spcBef>
                          <a:spcPts val="0"/>
                        </a:spcBef>
                        <a:spcAft>
                          <a:spcPts val="0"/>
                        </a:spcAft>
                      </a:pPr>
                      <a:r>
                        <a:rPr lang="en-US" sz="2000" b="1" dirty="0">
                          <a:effectLst/>
                          <a:latin typeface="Times New Roman"/>
                          <a:ea typeface="Times New Roman"/>
                        </a:rPr>
                        <a:t>United States</a:t>
                      </a: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2000" b="1">
                          <a:effectLst/>
                          <a:latin typeface="Times New Roman"/>
                          <a:ea typeface="MS Mincho"/>
                        </a:rPr>
                        <a:t>Reduce nukes</a:t>
                      </a:r>
                      <a:endParaRPr lang="en-US" sz="2000" b="1">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rtl="0" eaLnBrk="1" latinLnBrk="0" hangingPunct="1">
                        <a:spcBef>
                          <a:spcPts val="0"/>
                        </a:spcBef>
                        <a:spcAft>
                          <a:spcPts val="0"/>
                        </a:spcAft>
                      </a:pPr>
                      <a:r>
                        <a:rPr kumimoji="0" lang="en-US" sz="2000" b="1" kern="1200" dirty="0">
                          <a:solidFill>
                            <a:schemeClr val="tx1"/>
                          </a:solidFill>
                          <a:effectLst/>
                          <a:latin typeface="Times New Roman"/>
                          <a:ea typeface="Times New Roman"/>
                          <a:cs typeface="+mn-cs"/>
                        </a:rPr>
                        <a:t>Soviets no less secure (100)</a:t>
                      </a:r>
                    </a:p>
                    <a:p>
                      <a:pPr marL="0" marR="0" algn="ctr" rtl="0" eaLnBrk="1" latinLnBrk="0" hangingPunct="1">
                        <a:spcBef>
                          <a:spcPts val="0"/>
                        </a:spcBef>
                        <a:spcAft>
                          <a:spcPts val="0"/>
                        </a:spcAft>
                      </a:pPr>
                      <a:r>
                        <a:rPr kumimoji="0" lang="en-US" sz="2000" b="1" kern="1200" dirty="0" smtClean="0">
                          <a:solidFill>
                            <a:schemeClr val="tx1"/>
                          </a:solidFill>
                          <a:effectLst/>
                          <a:latin typeface="Times New Roman"/>
                          <a:ea typeface="Times New Roman"/>
                          <a:cs typeface="+mn-cs"/>
                        </a:rPr>
                        <a:t>***Arms Control***</a:t>
                      </a:r>
                    </a:p>
                    <a:p>
                      <a:pPr marL="0" marR="0" algn="r" rtl="0" eaLnBrk="1" latinLnBrk="0" hangingPunct="1">
                        <a:spcBef>
                          <a:spcPts val="0"/>
                        </a:spcBef>
                        <a:spcAft>
                          <a:spcPts val="0"/>
                        </a:spcAft>
                      </a:pPr>
                      <a:r>
                        <a:rPr kumimoji="0" lang="en-US" sz="2000" b="1" kern="1200" dirty="0">
                          <a:solidFill>
                            <a:schemeClr val="tx1"/>
                          </a:solidFill>
                          <a:effectLst/>
                          <a:latin typeface="Times New Roman"/>
                          <a:ea typeface="Times New Roman"/>
                          <a:cs typeface="+mn-cs"/>
                        </a:rPr>
                        <a:t> </a:t>
                      </a:r>
                    </a:p>
                    <a:p>
                      <a:pPr marL="0" marR="0" rtl="0" eaLnBrk="1" latinLnBrk="0" hangingPunct="1">
                        <a:spcBef>
                          <a:spcPts val="0"/>
                        </a:spcBef>
                        <a:spcAft>
                          <a:spcPts val="0"/>
                        </a:spcAft>
                      </a:pPr>
                      <a:r>
                        <a:rPr kumimoji="0" lang="en-US" sz="2000" b="1" kern="1200" dirty="0">
                          <a:solidFill>
                            <a:schemeClr val="tx1"/>
                          </a:solidFill>
                          <a:effectLst/>
                          <a:latin typeface="Times New Roman"/>
                          <a:ea typeface="Times New Roman"/>
                          <a:cs typeface="+mn-cs"/>
                        </a:rPr>
                        <a:t>US no less secure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r">
                        <a:spcBef>
                          <a:spcPts val="0"/>
                        </a:spcBef>
                        <a:spcAft>
                          <a:spcPts val="0"/>
                        </a:spcAft>
                      </a:pPr>
                      <a:r>
                        <a:rPr lang="en-US" sz="2000" dirty="0">
                          <a:effectLst/>
                          <a:latin typeface="Times New Roman"/>
                          <a:ea typeface="Times New Roman"/>
                        </a:rPr>
                        <a:t>Soviets super-secure (500)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overrun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431827">
                <a:tc vMerge="1">
                  <a:txBody>
                    <a:bodyPr/>
                    <a:lstStyle/>
                    <a:p>
                      <a:endParaRPr lang="en-US"/>
                    </a:p>
                  </a:txBody>
                  <a:tcPr/>
                </a:tc>
                <a:tc>
                  <a:txBody>
                    <a:bodyPr/>
                    <a:lstStyle/>
                    <a:p>
                      <a:pPr marL="0" marR="0" algn="ctr">
                        <a:spcBef>
                          <a:spcPts val="0"/>
                        </a:spcBef>
                        <a:spcAft>
                          <a:spcPts val="0"/>
                        </a:spcAft>
                      </a:pPr>
                      <a:r>
                        <a:rPr lang="en-US" sz="2000" b="1" dirty="0">
                          <a:solidFill>
                            <a:srgbClr val="FF0000"/>
                          </a:solidFill>
                          <a:effectLst/>
                          <a:latin typeface="Times New Roman"/>
                          <a:ea typeface="MS Mincho"/>
                        </a:rPr>
                        <a:t>Increase nukes</a:t>
                      </a:r>
                      <a:endParaRPr lang="en-US" sz="2000" b="1" dirty="0">
                        <a:solidFill>
                          <a:srgbClr val="FF0000"/>
                        </a:solidFill>
                        <a:effectLst/>
                        <a:latin typeface="Times New Roman"/>
                        <a:ea typeface="Times New Roman"/>
                      </a:endParaRPr>
                    </a:p>
                  </a:txBody>
                  <a:tcPr marL="30863" marR="30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r">
                        <a:spcBef>
                          <a:spcPts val="0"/>
                        </a:spcBef>
                        <a:spcAft>
                          <a:spcPts val="0"/>
                        </a:spcAft>
                      </a:pPr>
                      <a:r>
                        <a:rPr lang="en-US" sz="2000" dirty="0">
                          <a:effectLst/>
                          <a:latin typeface="Times New Roman"/>
                          <a:ea typeface="Times New Roman"/>
                        </a:rPr>
                        <a:t>Soviets overrun (-1000)</a:t>
                      </a:r>
                    </a:p>
                    <a:p>
                      <a:pPr marL="0" marR="0" algn="r">
                        <a:spcBef>
                          <a:spcPts val="0"/>
                        </a:spcBef>
                        <a:spcAft>
                          <a:spcPts val="0"/>
                        </a:spcAft>
                      </a:pPr>
                      <a:endParaRPr lang="en-US" sz="2000" dirty="0" smtClean="0">
                        <a:effectLst/>
                        <a:latin typeface="Times New Roman"/>
                        <a:ea typeface="Times New Roman"/>
                      </a:endParaRPr>
                    </a:p>
                    <a:p>
                      <a:pPr marL="0" marR="0" algn="r">
                        <a:spcBef>
                          <a:spcPts val="0"/>
                        </a:spcBef>
                        <a:spcAft>
                          <a:spcPts val="0"/>
                        </a:spcAft>
                      </a:pPr>
                      <a:r>
                        <a:rPr lang="en-US" sz="2000" dirty="0">
                          <a:effectLst/>
                          <a:latin typeface="Times New Roman"/>
                          <a:ea typeface="Times New Roman"/>
                        </a:rPr>
                        <a:t> </a:t>
                      </a:r>
                    </a:p>
                    <a:p>
                      <a:pPr marL="0" marR="0">
                        <a:spcBef>
                          <a:spcPts val="0"/>
                        </a:spcBef>
                        <a:spcAft>
                          <a:spcPts val="0"/>
                        </a:spcAft>
                      </a:pPr>
                      <a:r>
                        <a:rPr lang="en-US" sz="2000" dirty="0">
                          <a:effectLst/>
                          <a:latin typeface="Times New Roman"/>
                          <a:ea typeface="Times New Roman"/>
                        </a:rPr>
                        <a:t>US super-secure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spcBef>
                          <a:spcPts val="0"/>
                        </a:spcBef>
                        <a:spcAft>
                          <a:spcPts val="0"/>
                        </a:spcAft>
                      </a:pPr>
                      <a:r>
                        <a:rPr kumimoji="0" lang="en-US" sz="2000" b="1" kern="1200" dirty="0">
                          <a:solidFill>
                            <a:schemeClr val="tx1"/>
                          </a:solidFill>
                          <a:effectLst/>
                          <a:latin typeface="Times New Roman"/>
                          <a:ea typeface="Times New Roman"/>
                          <a:cs typeface="+mn-cs"/>
                        </a:rPr>
                        <a:t>Soviets insecure </a:t>
                      </a:r>
                      <a:r>
                        <a:rPr kumimoji="0" lang="en-US" sz="2000" b="1" kern="1200" dirty="0" smtClean="0">
                          <a:solidFill>
                            <a:schemeClr val="tx1"/>
                          </a:solidFill>
                          <a:effectLst/>
                          <a:latin typeface="Times New Roman"/>
                          <a:ea typeface="Times New Roman"/>
                          <a:cs typeface="+mn-cs"/>
                        </a:rPr>
                        <a:t>&amp; </a:t>
                      </a:r>
                      <a:r>
                        <a:rPr kumimoji="0" lang="en-US" sz="2000" b="1" kern="1200" dirty="0">
                          <a:solidFill>
                            <a:schemeClr val="tx1"/>
                          </a:solidFill>
                          <a:effectLst/>
                          <a:latin typeface="Times New Roman"/>
                          <a:ea typeface="Times New Roman"/>
                          <a:cs typeface="+mn-cs"/>
                        </a:rPr>
                        <a:t>poor (-200)</a:t>
                      </a:r>
                    </a:p>
                    <a:p>
                      <a:pPr marL="0" marR="0" algn="ctr">
                        <a:spcBef>
                          <a:spcPts val="0"/>
                        </a:spcBef>
                        <a:spcAft>
                          <a:spcPts val="0"/>
                        </a:spcAft>
                      </a:pPr>
                      <a:r>
                        <a:rPr kumimoji="0" lang="en-US" sz="2000" b="1" kern="1200" dirty="0">
                          <a:solidFill>
                            <a:schemeClr val="tx1"/>
                          </a:solidFill>
                          <a:effectLst/>
                          <a:latin typeface="Times New Roman"/>
                          <a:ea typeface="Times New Roman"/>
                          <a:cs typeface="+mn-cs"/>
                        </a:rPr>
                        <a:t> </a:t>
                      </a:r>
                      <a:r>
                        <a:rPr kumimoji="0" lang="en-US" sz="2000" b="1" kern="1200" dirty="0" smtClean="0">
                          <a:solidFill>
                            <a:schemeClr val="tx1"/>
                          </a:solidFill>
                          <a:effectLst/>
                          <a:latin typeface="Times New Roman"/>
                          <a:ea typeface="Times New Roman"/>
                          <a:cs typeface="+mn-cs"/>
                        </a:rPr>
                        <a:t>***Arms Race***</a:t>
                      </a:r>
                    </a:p>
                    <a:p>
                      <a:pPr marL="0" marR="0">
                        <a:spcBef>
                          <a:spcPts val="0"/>
                        </a:spcBef>
                        <a:spcAft>
                          <a:spcPts val="0"/>
                        </a:spcAft>
                      </a:pPr>
                      <a:endParaRPr kumimoji="0" lang="en-US" sz="2000" b="1" kern="1200" dirty="0">
                        <a:solidFill>
                          <a:schemeClr val="tx1"/>
                        </a:solidFill>
                        <a:effectLst/>
                        <a:latin typeface="Times New Roman"/>
                        <a:ea typeface="Times New Roman"/>
                        <a:cs typeface="+mn-cs"/>
                      </a:endParaRPr>
                    </a:p>
                    <a:p>
                      <a:pPr marL="0" marR="0">
                        <a:spcBef>
                          <a:spcPts val="0"/>
                        </a:spcBef>
                        <a:spcAft>
                          <a:spcPts val="0"/>
                        </a:spcAft>
                      </a:pPr>
                      <a:r>
                        <a:rPr kumimoji="0" lang="en-US" sz="2000" b="1" kern="1200" dirty="0">
                          <a:solidFill>
                            <a:schemeClr val="tx1"/>
                          </a:solidFill>
                          <a:effectLst/>
                          <a:latin typeface="Times New Roman"/>
                          <a:ea typeface="Times New Roman"/>
                          <a:cs typeface="+mn-cs"/>
                        </a:rPr>
                        <a:t>US insecure </a:t>
                      </a:r>
                      <a:r>
                        <a:rPr kumimoji="0" lang="en-US" sz="2000" b="1" kern="1200" dirty="0" smtClean="0">
                          <a:solidFill>
                            <a:schemeClr val="tx1"/>
                          </a:solidFill>
                          <a:effectLst/>
                          <a:latin typeface="Times New Roman"/>
                          <a:ea typeface="Times New Roman"/>
                          <a:cs typeface="+mn-cs"/>
                        </a:rPr>
                        <a:t>&amp; </a:t>
                      </a:r>
                      <a:r>
                        <a:rPr kumimoji="0" lang="en-US" sz="2000" b="1" kern="1200" dirty="0">
                          <a:solidFill>
                            <a:schemeClr val="tx1"/>
                          </a:solidFill>
                          <a:effectLst/>
                          <a:latin typeface="Times New Roman"/>
                          <a:ea typeface="Times New Roman"/>
                          <a:cs typeface="+mn-cs"/>
                        </a:rPr>
                        <a:t>poor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bl>
          </a:graphicData>
        </a:graphic>
      </p:graphicFrame>
      <p:sp>
        <p:nvSpPr>
          <p:cNvPr id="6" name="Text Box 25"/>
          <p:cNvSpPr txBox="1">
            <a:spLocks noChangeArrowheads="1"/>
          </p:cNvSpPr>
          <p:nvPr/>
        </p:nvSpPr>
        <p:spPr bwMode="auto">
          <a:xfrm>
            <a:off x="1676401" y="5638801"/>
            <a:ext cx="9021957" cy="1200329"/>
          </a:xfrm>
          <a:prstGeom prst="rect">
            <a:avLst/>
          </a:prstGeom>
          <a:noFill/>
          <a:ln w="9525">
            <a:noFill/>
            <a:miter lim="800000"/>
            <a:headEnd/>
            <a:tailEnd/>
          </a:ln>
        </p:spPr>
        <p:txBody>
          <a:bodyPr wrap="none">
            <a:spAutoFit/>
          </a:bodyPr>
          <a:lstStyle/>
          <a:p>
            <a:r>
              <a:rPr lang="en-US" sz="2400" b="1" dirty="0"/>
              <a:t>BUT, since both US and Soviets increase nukes, they both end</a:t>
            </a:r>
            <a:br>
              <a:rPr lang="en-US" sz="2400" b="1" dirty="0"/>
            </a:br>
            <a:r>
              <a:rPr lang="en-US" sz="2400" b="1" dirty="0"/>
              <a:t>up insecure &amp; poor, </a:t>
            </a:r>
            <a:r>
              <a:rPr lang="en-US" sz="2400" b="1" dirty="0">
                <a:solidFill>
                  <a:srgbClr val="FF3300"/>
                </a:solidFill>
              </a:rPr>
              <a:t>even though they would prefer greater</a:t>
            </a:r>
          </a:p>
          <a:p>
            <a:r>
              <a:rPr lang="en-US" sz="2400" b="1" dirty="0">
                <a:solidFill>
                  <a:srgbClr val="FF3300"/>
                </a:solidFill>
              </a:rPr>
              <a:t>security at lower cost!</a:t>
            </a:r>
          </a:p>
        </p:txBody>
      </p:sp>
    </p:spTree>
    <p:extLst>
      <p:ext uri="{BB962C8B-B14F-4D97-AF65-F5344CB8AC3E}">
        <p14:creationId xmlns:p14="http://schemas.microsoft.com/office/powerpoint/2010/main" val="6114413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Iclicker</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When two states try to decide whether to engage in free trade or impose high tariffs, is it a Prisoners Dilemma or not?</a:t>
            </a:r>
          </a:p>
          <a:p>
            <a:pPr marL="514350" indent="-514350">
              <a:buAutoNum type="alphaUcParenR"/>
            </a:pPr>
            <a:r>
              <a:rPr lang="en-US" sz="3600" dirty="0"/>
              <a:t>Yes</a:t>
            </a:r>
          </a:p>
          <a:p>
            <a:pPr marL="514350" indent="-514350">
              <a:buAutoNum type="alphaUcParenR"/>
            </a:pPr>
            <a:r>
              <a:rPr lang="en-US" sz="3600" dirty="0"/>
              <a:t>No</a:t>
            </a:r>
          </a:p>
        </p:txBody>
      </p:sp>
    </p:spTree>
    <p:extLst>
      <p:ext uri="{BB962C8B-B14F-4D97-AF65-F5344CB8AC3E}">
        <p14:creationId xmlns:p14="http://schemas.microsoft.com/office/powerpoint/2010/main" val="27560079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SecDilemma"/>
          <p:cNvPicPr>
            <a:picLocks noChangeAspect="1" noChangeArrowheads="1"/>
          </p:cNvPicPr>
          <p:nvPr/>
        </p:nvPicPr>
        <p:blipFill>
          <a:blip r:embed="rId2" cstate="print"/>
          <a:srcRect/>
          <a:stretch>
            <a:fillRect/>
          </a:stretch>
        </p:blipFill>
        <p:spPr bwMode="auto">
          <a:xfrm>
            <a:off x="1524000" y="76200"/>
            <a:ext cx="9144000" cy="6757988"/>
          </a:xfrm>
          <a:prstGeom prst="rect">
            <a:avLst/>
          </a:prstGeom>
          <a:noFill/>
          <a:ln w="9525">
            <a:noFill/>
            <a:miter lim="800000"/>
            <a:headEnd/>
            <a:tailEnd/>
          </a:ln>
        </p:spPr>
      </p:pic>
    </p:spTree>
    <p:extLst>
      <p:ext uri="{BB962C8B-B14F-4D97-AF65-F5344CB8AC3E}">
        <p14:creationId xmlns:p14="http://schemas.microsoft.com/office/powerpoint/2010/main" val="5921996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smtClean="0"/>
              <a:t>Causes of</a:t>
            </a:r>
            <a:br>
              <a:rPr lang="en-US" smtClean="0"/>
            </a:br>
            <a:r>
              <a:rPr lang="en-US" smtClean="0"/>
              <a:t>Security Dilemma</a:t>
            </a:r>
          </a:p>
        </p:txBody>
      </p:sp>
      <p:sp>
        <p:nvSpPr>
          <p:cNvPr id="28675" name="Content Placeholder 2"/>
          <p:cNvSpPr>
            <a:spLocks noGrp="1"/>
          </p:cNvSpPr>
          <p:nvPr>
            <p:ph idx="1"/>
          </p:nvPr>
        </p:nvSpPr>
        <p:spPr/>
        <p:txBody>
          <a:bodyPr/>
          <a:lstStyle/>
          <a:p>
            <a:r>
              <a:rPr lang="en-US" smtClean="0"/>
              <a:t>Anarchy/self-help structure of int’l system</a:t>
            </a:r>
          </a:p>
          <a:p>
            <a:r>
              <a:rPr lang="en-US" smtClean="0"/>
              <a:t>Lack of trust</a:t>
            </a:r>
          </a:p>
          <a:p>
            <a:r>
              <a:rPr lang="en-US" smtClean="0"/>
              <a:t>Misperception and miscommunication</a:t>
            </a:r>
          </a:p>
          <a:p>
            <a:r>
              <a:rPr lang="en-US" smtClean="0"/>
              <a:t>Ambiguity regarding offense/defense of military forces and actions</a:t>
            </a:r>
          </a:p>
        </p:txBody>
      </p:sp>
    </p:spTree>
    <p:extLst>
      <p:ext uri="{BB962C8B-B14F-4D97-AF65-F5344CB8AC3E}">
        <p14:creationId xmlns:p14="http://schemas.microsoft.com/office/powerpoint/2010/main" val="694130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smtClean="0"/>
              <a:t>Aspects of </a:t>
            </a:r>
            <a:br>
              <a:rPr lang="en-US" smtClean="0"/>
            </a:br>
            <a:r>
              <a:rPr lang="en-US" smtClean="0"/>
              <a:t>PD &amp; Security Dilemma</a:t>
            </a:r>
          </a:p>
        </p:txBody>
      </p:sp>
      <p:sp>
        <p:nvSpPr>
          <p:cNvPr id="29699" name="Content Placeholder 2"/>
          <p:cNvSpPr>
            <a:spLocks noGrp="1"/>
          </p:cNvSpPr>
          <p:nvPr>
            <p:ph idx="1"/>
          </p:nvPr>
        </p:nvSpPr>
        <p:spPr/>
        <p:txBody>
          <a:bodyPr>
            <a:normAutofit/>
          </a:bodyPr>
          <a:lstStyle/>
          <a:p>
            <a:r>
              <a:rPr lang="en-US" sz="2800"/>
              <a:t>Relative gains concerns</a:t>
            </a:r>
          </a:p>
          <a:p>
            <a:r>
              <a:rPr lang="en-US" sz="2800"/>
              <a:t>Even if only absolute gains concerns, cooperation still difficult</a:t>
            </a:r>
          </a:p>
          <a:p>
            <a:r>
              <a:rPr lang="en-US" sz="2800"/>
              <a:t>Role of trust</a:t>
            </a:r>
          </a:p>
          <a:p>
            <a:r>
              <a:rPr lang="en-US" sz="2800"/>
              <a:t>Role of iteration</a:t>
            </a:r>
          </a:p>
          <a:p>
            <a:r>
              <a:rPr lang="en-US" sz="2800"/>
              <a:t>Role of external sanctions</a:t>
            </a:r>
          </a:p>
          <a:p>
            <a:r>
              <a:rPr lang="en-US" sz="2800"/>
              <a:t>Role of number of actors</a:t>
            </a:r>
          </a:p>
          <a:p>
            <a:r>
              <a:rPr lang="en-US" sz="2800"/>
              <a:t>Role of information</a:t>
            </a:r>
          </a:p>
          <a:p>
            <a:r>
              <a:rPr lang="en-US" sz="2800"/>
              <a:t>Role of diffuse reciprocity</a:t>
            </a:r>
          </a:p>
        </p:txBody>
      </p:sp>
    </p:spTree>
    <p:extLst>
      <p:ext uri="{BB962C8B-B14F-4D97-AF65-F5344CB8AC3E}">
        <p14:creationId xmlns:p14="http://schemas.microsoft.com/office/powerpoint/2010/main" val="432440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Three types of interactions</a:t>
            </a:r>
            <a:br>
              <a:rPr lang="en-US" smtClean="0"/>
            </a:br>
            <a:r>
              <a:rPr lang="en-US" smtClean="0"/>
              <a:t>among states</a:t>
            </a:r>
            <a:endParaRPr lang="en-US" dirty="0"/>
          </a:p>
        </p:txBody>
      </p:sp>
      <p:sp>
        <p:nvSpPr>
          <p:cNvPr id="3" name="Content Placeholder 2"/>
          <p:cNvSpPr>
            <a:spLocks noGrp="1"/>
          </p:cNvSpPr>
          <p:nvPr>
            <p:ph idx="1"/>
          </p:nvPr>
        </p:nvSpPr>
        <p:spPr/>
        <p:txBody>
          <a:bodyPr/>
          <a:lstStyle/>
          <a:p>
            <a:r>
              <a:rPr lang="en-US" smtClean="0"/>
              <a:t>Harmony</a:t>
            </a:r>
          </a:p>
          <a:p>
            <a:pPr lvl="1"/>
            <a:r>
              <a:rPr lang="en-US" smtClean="0"/>
              <a:t>Independent decision-making produces GOOD outcomes</a:t>
            </a:r>
          </a:p>
          <a:p>
            <a:r>
              <a:rPr lang="en-US" smtClean="0"/>
              <a:t>Conflict</a:t>
            </a:r>
          </a:p>
          <a:p>
            <a:pPr lvl="1"/>
            <a:r>
              <a:rPr lang="en-US" smtClean="0"/>
              <a:t>Independent decision-making produces BAD outcomes</a:t>
            </a:r>
          </a:p>
          <a:p>
            <a:r>
              <a:rPr lang="en-US" smtClean="0"/>
              <a:t>Cooperation</a:t>
            </a:r>
          </a:p>
          <a:p>
            <a:pPr lvl="1"/>
            <a:r>
              <a:rPr lang="en-US" smtClean="0"/>
              <a:t>Interdependent decision-making produces GOOD outcomes (in context where independent decision-making WOULD HAVE created bad outcomes)</a:t>
            </a:r>
            <a:endParaRPr lang="en-US" dirty="0" smtClean="0"/>
          </a:p>
        </p:txBody>
      </p:sp>
    </p:spTree>
    <p:extLst>
      <p:ext uri="{BB962C8B-B14F-4D97-AF65-F5344CB8AC3E}">
        <p14:creationId xmlns:p14="http://schemas.microsoft.com/office/powerpoint/2010/main" val="3447149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Theory &amp; International Institutions:</a:t>
            </a:r>
            <a:br>
              <a:rPr lang="en-US" dirty="0" smtClean="0"/>
            </a:br>
            <a:r>
              <a:rPr lang="en-US" dirty="0" smtClean="0"/>
              <a:t>Likelihood </a:t>
            </a:r>
            <a:r>
              <a:rPr lang="en-US" dirty="0"/>
              <a:t>of C</a:t>
            </a:r>
            <a:r>
              <a:rPr lang="en-US" dirty="0" smtClean="0"/>
              <a:t>ooperation</a:t>
            </a:r>
            <a:endParaRPr lang="en-US" dirty="0"/>
          </a:p>
        </p:txBody>
      </p:sp>
      <p:sp>
        <p:nvSpPr>
          <p:cNvPr id="3" name="Content Placeholder 2"/>
          <p:cNvSpPr>
            <a:spLocks noGrp="1"/>
          </p:cNvSpPr>
          <p:nvPr>
            <p:ph idx="1"/>
          </p:nvPr>
        </p:nvSpPr>
        <p:spPr/>
        <p:txBody>
          <a:bodyPr>
            <a:normAutofit/>
          </a:bodyPr>
          <a:lstStyle/>
          <a:p>
            <a:r>
              <a:rPr lang="en-US" b="1" u="sng" dirty="0" smtClean="0"/>
              <a:t>Realism</a:t>
            </a:r>
            <a:r>
              <a:rPr lang="en-US" b="1" u="sng" dirty="0"/>
              <a:t>:</a:t>
            </a:r>
            <a:r>
              <a:rPr lang="en-US" dirty="0"/>
              <a:t> Cooperation among states unlikely, just strategic interaction. Harmony or Coercion, not cooperation.  Unlikely because states concerned about relative gains and short-term interests. </a:t>
            </a:r>
          </a:p>
          <a:p>
            <a:r>
              <a:rPr lang="en-US" b="1" u="sng" dirty="0"/>
              <a:t>Institutionalism</a:t>
            </a:r>
            <a:r>
              <a:rPr lang="en-US" dirty="0"/>
              <a:t>: TRUE Cooperation among states possible. More likely when states concerned about absolute gains, low concerns about security, and long-term benefits exceed short-term costs.</a:t>
            </a:r>
          </a:p>
          <a:p>
            <a:r>
              <a:rPr lang="en-US" b="1" u="sng" dirty="0"/>
              <a:t>Disenfranchised theory</a:t>
            </a:r>
            <a:r>
              <a:rPr lang="en-US" dirty="0"/>
              <a:t>: Cooperation among states unlikely to benefit disenfranchised individuals. Cooperation will tend to reinforce existing gendered/ethnic/religious power structures.</a:t>
            </a:r>
          </a:p>
        </p:txBody>
      </p:sp>
    </p:spTree>
    <p:extLst>
      <p:ext uri="{BB962C8B-B14F-4D97-AF65-F5344CB8AC3E}">
        <p14:creationId xmlns:p14="http://schemas.microsoft.com/office/powerpoint/2010/main" val="297521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Theory &amp; International Institutions:</a:t>
            </a:r>
            <a:br>
              <a:rPr lang="en-US" dirty="0"/>
            </a:br>
            <a:r>
              <a:rPr lang="en-US" dirty="0" smtClean="0"/>
              <a:t>Conditions &amp; Types of Cooperation</a:t>
            </a:r>
            <a:endParaRPr lang="en-US" dirty="0"/>
          </a:p>
        </p:txBody>
      </p:sp>
      <p:sp>
        <p:nvSpPr>
          <p:cNvPr id="3" name="Content Placeholder 2"/>
          <p:cNvSpPr>
            <a:spLocks noGrp="1"/>
          </p:cNvSpPr>
          <p:nvPr>
            <p:ph idx="1"/>
          </p:nvPr>
        </p:nvSpPr>
        <p:spPr>
          <a:xfrm>
            <a:off x="609600" y="1935480"/>
            <a:ext cx="10972800" cy="4770120"/>
          </a:xfrm>
        </p:spPr>
        <p:txBody>
          <a:bodyPr>
            <a:normAutofit fontScale="92500" lnSpcReduction="20000"/>
          </a:bodyPr>
          <a:lstStyle/>
          <a:p>
            <a:r>
              <a:rPr lang="en-US" b="1" u="sng" dirty="0" smtClean="0"/>
              <a:t>Realism</a:t>
            </a:r>
            <a:r>
              <a:rPr lang="en-US" dirty="0"/>
              <a:t>: expect treaties when</a:t>
            </a:r>
          </a:p>
          <a:p>
            <a:pPr lvl="1"/>
            <a:r>
              <a:rPr lang="en-US" dirty="0"/>
              <a:t>"Codify" existing / expected future behavior; nukes on seabed, moon.</a:t>
            </a:r>
          </a:p>
          <a:p>
            <a:pPr lvl="1"/>
            <a:r>
              <a:rPr lang="en-US" dirty="0"/>
              <a:t>Hegemonic states force other states to cooperate: Warsaw Pact.</a:t>
            </a:r>
          </a:p>
          <a:p>
            <a:pPr lvl="1"/>
            <a:r>
              <a:rPr lang="en-US" dirty="0"/>
              <a:t>Coordination games, few distributional effects: airplane traffic; diplomatic immunity.</a:t>
            </a:r>
          </a:p>
          <a:p>
            <a:r>
              <a:rPr lang="en-US" b="1" u="sng" dirty="0"/>
              <a:t>Institutionalism</a:t>
            </a:r>
            <a:r>
              <a:rPr lang="en-US" dirty="0"/>
              <a:t> expect treaties when</a:t>
            </a:r>
          </a:p>
          <a:p>
            <a:pPr lvl="1"/>
            <a:r>
              <a:rPr lang="en-US" dirty="0"/>
              <a:t>Significant and reciprocal interdependence</a:t>
            </a:r>
          </a:p>
          <a:p>
            <a:pPr lvl="1"/>
            <a:r>
              <a:rPr lang="en-US" dirty="0"/>
              <a:t>Relative gains are LOW concern</a:t>
            </a:r>
          </a:p>
          <a:p>
            <a:pPr lvl="1"/>
            <a:r>
              <a:rPr lang="en-US" dirty="0"/>
              <a:t>Treaty designs can overcome obstacles to cooperation</a:t>
            </a:r>
          </a:p>
          <a:p>
            <a:r>
              <a:rPr lang="en-US" b="1" u="sng" dirty="0"/>
              <a:t>Disenfranchised theory </a:t>
            </a:r>
            <a:r>
              <a:rPr lang="en-US" dirty="0"/>
              <a:t>expect treaties when</a:t>
            </a:r>
          </a:p>
          <a:p>
            <a:pPr lvl="1"/>
            <a:r>
              <a:rPr lang="en-US" dirty="0"/>
              <a:t>Structure and “dialogue” reflects norms rather than interests</a:t>
            </a:r>
          </a:p>
          <a:p>
            <a:pPr lvl="1"/>
            <a:r>
              <a:rPr lang="en-US" dirty="0"/>
              <a:t>Material sources of power become less important </a:t>
            </a:r>
          </a:p>
          <a:p>
            <a:pPr lvl="1"/>
            <a:r>
              <a:rPr lang="en-US" dirty="0" smtClean="0"/>
              <a:t>Treaties </a:t>
            </a:r>
            <a:r>
              <a:rPr lang="en-US" dirty="0"/>
              <a:t>will reinforce interests of powerful actors ACROSS </a:t>
            </a:r>
            <a:r>
              <a:rPr lang="en-US" dirty="0" smtClean="0"/>
              <a:t>states</a:t>
            </a:r>
            <a:endParaRPr lang="en-US" dirty="0"/>
          </a:p>
        </p:txBody>
      </p:sp>
    </p:spTree>
    <p:extLst>
      <p:ext uri="{BB962C8B-B14F-4D97-AF65-F5344CB8AC3E}">
        <p14:creationId xmlns:p14="http://schemas.microsoft.com/office/powerpoint/2010/main" val="352234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relative gains matter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850983"/>
              </p:ext>
            </p:extLst>
          </p:nvPr>
        </p:nvGraphicFramePr>
        <p:xfrm>
          <a:off x="609600" y="1935163"/>
          <a:ext cx="10210800" cy="4724400"/>
        </p:xfrm>
        <a:graphic>
          <a:graphicData uri="http://schemas.openxmlformats.org/drawingml/2006/table">
            <a:tbl>
              <a:tblPr firstRow="1" bandRow="1">
                <a:tableStyleId>{5C22544A-7EE6-4342-B048-85BDC9FD1C3A}</a:tableStyleId>
              </a:tblPr>
              <a:tblGrid>
                <a:gridCol w="3403600">
                  <a:extLst>
                    <a:ext uri="{9D8B030D-6E8A-4147-A177-3AD203B41FA5}">
                      <a16:colId xmlns:a16="http://schemas.microsoft.com/office/drawing/2014/main" val="20000"/>
                    </a:ext>
                  </a:extLst>
                </a:gridCol>
                <a:gridCol w="3403600">
                  <a:extLst>
                    <a:ext uri="{9D8B030D-6E8A-4147-A177-3AD203B41FA5}">
                      <a16:colId xmlns:a16="http://schemas.microsoft.com/office/drawing/2014/main" val="20001"/>
                    </a:ext>
                  </a:extLst>
                </a:gridCol>
                <a:gridCol w="3403600">
                  <a:extLst>
                    <a:ext uri="{9D8B030D-6E8A-4147-A177-3AD203B41FA5}">
                      <a16:colId xmlns:a16="http://schemas.microsoft.com/office/drawing/2014/main" val="20002"/>
                    </a:ext>
                  </a:extLst>
                </a:gridCol>
              </a:tblGrid>
              <a:tr h="787400">
                <a:tc>
                  <a:txBody>
                    <a:bodyPr/>
                    <a:lstStyle/>
                    <a:p>
                      <a:pPr marL="0" marR="0" indent="0">
                        <a:spcBef>
                          <a:spcPts val="0"/>
                        </a:spcBef>
                        <a:spcAft>
                          <a:spcPts val="0"/>
                        </a:spcAft>
                      </a:pPr>
                      <a:endParaRPr lang="en-US" sz="2400" dirty="0"/>
                    </a:p>
                  </a:txBody>
                  <a:tcPr marL="68580" marR="68580" marT="0" marB="0"/>
                </a:tc>
                <a:tc>
                  <a:txBody>
                    <a:bodyPr/>
                    <a:lstStyle/>
                    <a:p>
                      <a:pPr marL="0" marR="0" indent="0" algn="ctr">
                        <a:spcBef>
                          <a:spcPts val="0"/>
                        </a:spcBef>
                        <a:spcAft>
                          <a:spcPts val="0"/>
                        </a:spcAft>
                      </a:pPr>
                      <a:r>
                        <a:rPr lang="en-US" sz="2400" dirty="0"/>
                        <a:t>Country A</a:t>
                      </a:r>
                    </a:p>
                  </a:txBody>
                  <a:tcPr marL="68580" marR="68580" marT="0" marB="0"/>
                </a:tc>
                <a:tc>
                  <a:txBody>
                    <a:bodyPr/>
                    <a:lstStyle/>
                    <a:p>
                      <a:pPr marL="0" marR="0" indent="0" algn="ctr">
                        <a:spcBef>
                          <a:spcPts val="0"/>
                        </a:spcBef>
                        <a:spcAft>
                          <a:spcPts val="0"/>
                        </a:spcAft>
                      </a:pPr>
                      <a:r>
                        <a:rPr lang="en-US" sz="2400" dirty="0"/>
                        <a:t>Country B</a:t>
                      </a:r>
                    </a:p>
                  </a:txBody>
                  <a:tcPr marL="68580" marR="68580" marT="0" marB="0"/>
                </a:tc>
                <a:extLst>
                  <a:ext uri="{0D108BD9-81ED-4DB2-BD59-A6C34878D82A}">
                    <a16:rowId xmlns:a16="http://schemas.microsoft.com/office/drawing/2014/main" val="10000"/>
                  </a:ext>
                </a:extLst>
              </a:tr>
              <a:tr h="787400">
                <a:tc>
                  <a:txBody>
                    <a:bodyPr/>
                    <a:lstStyle/>
                    <a:p>
                      <a:pPr marL="0" marR="0" indent="0">
                        <a:spcBef>
                          <a:spcPts val="0"/>
                        </a:spcBef>
                        <a:spcAft>
                          <a:spcPts val="0"/>
                        </a:spcAft>
                      </a:pPr>
                      <a:r>
                        <a:rPr lang="en-US" sz="2400" dirty="0"/>
                        <a:t>No trade</a:t>
                      </a:r>
                    </a:p>
                  </a:txBody>
                  <a:tcPr marL="68580" marR="68580" marT="0" marB="0"/>
                </a:tc>
                <a:tc>
                  <a:txBody>
                    <a:bodyPr/>
                    <a:lstStyle/>
                    <a:p>
                      <a:pPr marL="0" marR="0" indent="0" algn="ctr">
                        <a:spcBef>
                          <a:spcPts val="0"/>
                        </a:spcBef>
                        <a:spcAft>
                          <a:spcPts val="0"/>
                        </a:spcAft>
                      </a:pPr>
                      <a:r>
                        <a:rPr lang="en-US" sz="2400" dirty="0"/>
                        <a:t>100M GDP</a:t>
                      </a:r>
                    </a:p>
                  </a:txBody>
                  <a:tcPr marL="68580" marR="68580" marT="0" marB="0"/>
                </a:tc>
                <a:tc>
                  <a:txBody>
                    <a:bodyPr/>
                    <a:lstStyle/>
                    <a:p>
                      <a:pPr marL="0" marR="0" indent="0" algn="ctr">
                        <a:spcBef>
                          <a:spcPts val="0"/>
                        </a:spcBef>
                        <a:spcAft>
                          <a:spcPts val="0"/>
                        </a:spcAft>
                      </a:pPr>
                      <a:r>
                        <a:rPr lang="en-US" sz="2400"/>
                        <a:t>100M GDP</a:t>
                      </a:r>
                    </a:p>
                  </a:txBody>
                  <a:tcPr marL="68580" marR="68580" marT="0" marB="0"/>
                </a:tc>
                <a:extLst>
                  <a:ext uri="{0D108BD9-81ED-4DB2-BD59-A6C34878D82A}">
                    <a16:rowId xmlns:a16="http://schemas.microsoft.com/office/drawing/2014/main" val="10001"/>
                  </a:ext>
                </a:extLst>
              </a:tr>
              <a:tr h="787400">
                <a:tc>
                  <a:txBody>
                    <a:bodyPr/>
                    <a:lstStyle/>
                    <a:p>
                      <a:pPr marL="0" marR="0" indent="0">
                        <a:spcBef>
                          <a:spcPts val="0"/>
                        </a:spcBef>
                        <a:spcAft>
                          <a:spcPts val="0"/>
                        </a:spcAft>
                      </a:pPr>
                      <a:r>
                        <a:rPr lang="en-US" sz="2400" dirty="0"/>
                        <a:t>Trade </a:t>
                      </a:r>
                      <a:r>
                        <a:rPr lang="en-US" sz="2400" dirty="0" smtClean="0"/>
                        <a:t>pact (year 1</a:t>
                      </a:r>
                      <a:r>
                        <a:rPr lang="en-US" sz="2400" dirty="0"/>
                        <a:t>)</a:t>
                      </a:r>
                    </a:p>
                  </a:txBody>
                  <a:tcPr marL="68580" marR="68580" marT="0" marB="0"/>
                </a:tc>
                <a:tc>
                  <a:txBody>
                    <a:bodyPr/>
                    <a:lstStyle/>
                    <a:p>
                      <a:pPr marL="0" marR="0" indent="0" algn="ctr">
                        <a:spcBef>
                          <a:spcPts val="0"/>
                        </a:spcBef>
                        <a:spcAft>
                          <a:spcPts val="0"/>
                        </a:spcAft>
                      </a:pPr>
                      <a:r>
                        <a:rPr lang="en-US" sz="2400" dirty="0" smtClean="0"/>
                        <a:t>120M </a:t>
                      </a:r>
                      <a:r>
                        <a:rPr lang="en-US" sz="2400" dirty="0"/>
                        <a:t>GDP</a:t>
                      </a:r>
                    </a:p>
                  </a:txBody>
                  <a:tcPr marL="68580" marR="68580" marT="0" marB="0"/>
                </a:tc>
                <a:tc>
                  <a:txBody>
                    <a:bodyPr/>
                    <a:lstStyle/>
                    <a:p>
                      <a:pPr marL="0" marR="0" indent="0" algn="ctr">
                        <a:spcBef>
                          <a:spcPts val="0"/>
                        </a:spcBef>
                        <a:spcAft>
                          <a:spcPts val="0"/>
                        </a:spcAft>
                      </a:pPr>
                      <a:r>
                        <a:rPr lang="en-US" sz="2400"/>
                        <a:t>130M GDP</a:t>
                      </a:r>
                    </a:p>
                  </a:txBody>
                  <a:tcPr marL="68580" marR="68580" marT="0" marB="0"/>
                </a:tc>
                <a:extLst>
                  <a:ext uri="{0D108BD9-81ED-4DB2-BD59-A6C34878D82A}">
                    <a16:rowId xmlns:a16="http://schemas.microsoft.com/office/drawing/2014/main" val="10002"/>
                  </a:ext>
                </a:extLst>
              </a:tr>
              <a:tr h="787400">
                <a:tc>
                  <a:txBody>
                    <a:bodyPr/>
                    <a:lstStyle/>
                    <a:p>
                      <a:pPr marL="0" marR="0" indent="0">
                        <a:spcBef>
                          <a:spcPts val="0"/>
                        </a:spcBef>
                        <a:spcAft>
                          <a:spcPts val="0"/>
                        </a:spcAft>
                      </a:pPr>
                      <a:r>
                        <a:rPr lang="en-US" sz="2400" dirty="0"/>
                        <a:t>Trade </a:t>
                      </a:r>
                      <a:r>
                        <a:rPr lang="en-US" sz="2400" dirty="0" smtClean="0"/>
                        <a:t>pact (year </a:t>
                      </a:r>
                      <a:r>
                        <a:rPr lang="en-US" sz="2400" dirty="0"/>
                        <a:t>2)</a:t>
                      </a:r>
                    </a:p>
                  </a:txBody>
                  <a:tcPr marL="68580" marR="68580" marT="0" marB="0"/>
                </a:tc>
                <a:tc>
                  <a:txBody>
                    <a:bodyPr/>
                    <a:lstStyle/>
                    <a:p>
                      <a:pPr marL="0" marR="0" indent="0" algn="ctr">
                        <a:spcBef>
                          <a:spcPts val="0"/>
                        </a:spcBef>
                        <a:spcAft>
                          <a:spcPts val="0"/>
                        </a:spcAft>
                      </a:pPr>
                      <a:r>
                        <a:rPr lang="en-US" sz="2400" dirty="0"/>
                        <a:t>110M </a:t>
                      </a:r>
                      <a:r>
                        <a:rPr lang="en-US" sz="2400" dirty="0" smtClean="0"/>
                        <a:t>GDP</a:t>
                      </a:r>
                      <a:br>
                        <a:rPr lang="en-US" sz="2400" dirty="0" smtClean="0"/>
                      </a:br>
                      <a:r>
                        <a:rPr lang="en-US" sz="2400" dirty="0" smtClean="0"/>
                        <a:t>+ </a:t>
                      </a:r>
                      <a:r>
                        <a:rPr lang="en-US" sz="2400" dirty="0"/>
                        <a:t>100 tanks</a:t>
                      </a:r>
                    </a:p>
                  </a:txBody>
                  <a:tcPr marL="68580" marR="68580" marT="0" marB="0"/>
                </a:tc>
                <a:tc>
                  <a:txBody>
                    <a:bodyPr/>
                    <a:lstStyle/>
                    <a:p>
                      <a:pPr marL="0" marR="0" indent="0" algn="ctr">
                        <a:spcBef>
                          <a:spcPts val="0"/>
                        </a:spcBef>
                        <a:spcAft>
                          <a:spcPts val="0"/>
                        </a:spcAft>
                      </a:pPr>
                      <a:r>
                        <a:rPr lang="en-US" sz="2400" dirty="0"/>
                        <a:t>110M </a:t>
                      </a:r>
                      <a:r>
                        <a:rPr lang="en-US" sz="2400" dirty="0" smtClean="0"/>
                        <a:t>GDP</a:t>
                      </a:r>
                      <a:br>
                        <a:rPr lang="en-US" sz="2400" dirty="0" smtClean="0"/>
                      </a:br>
                      <a:r>
                        <a:rPr lang="en-US" sz="2400" dirty="0" smtClean="0"/>
                        <a:t>+ </a:t>
                      </a:r>
                      <a:r>
                        <a:rPr lang="en-US" sz="2400" dirty="0"/>
                        <a:t>200 tanks</a:t>
                      </a:r>
                    </a:p>
                  </a:txBody>
                  <a:tcPr marL="68580" marR="68580" marT="0" marB="0"/>
                </a:tc>
                <a:extLst>
                  <a:ext uri="{0D108BD9-81ED-4DB2-BD59-A6C34878D82A}">
                    <a16:rowId xmlns:a16="http://schemas.microsoft.com/office/drawing/2014/main" val="10003"/>
                  </a:ext>
                </a:extLst>
              </a:tr>
              <a:tr h="787400">
                <a:tc>
                  <a:txBody>
                    <a:bodyPr/>
                    <a:lstStyle/>
                    <a:p>
                      <a:pPr marL="0" marR="0" indent="0">
                        <a:spcBef>
                          <a:spcPts val="0"/>
                        </a:spcBef>
                        <a:spcAft>
                          <a:spcPts val="0"/>
                        </a:spcAft>
                      </a:pPr>
                      <a:r>
                        <a:rPr lang="en-US" sz="2400" dirty="0"/>
                        <a:t>War by B on </a:t>
                      </a:r>
                      <a:r>
                        <a:rPr lang="en-US" sz="2400" dirty="0" smtClean="0"/>
                        <a:t>A (year </a:t>
                      </a:r>
                      <a:r>
                        <a:rPr lang="en-US" sz="2400" dirty="0"/>
                        <a:t>3)</a:t>
                      </a:r>
                    </a:p>
                  </a:txBody>
                  <a:tcPr marL="68580" marR="68580" marT="0" marB="0"/>
                </a:tc>
                <a:tc>
                  <a:txBody>
                    <a:bodyPr/>
                    <a:lstStyle/>
                    <a:p>
                      <a:pPr marL="0" marR="0" indent="0" algn="ctr">
                        <a:spcBef>
                          <a:spcPts val="0"/>
                        </a:spcBef>
                        <a:spcAft>
                          <a:spcPts val="0"/>
                        </a:spcAft>
                      </a:pPr>
                      <a:endParaRPr lang="en-US" sz="2400" dirty="0"/>
                    </a:p>
                  </a:txBody>
                  <a:tcPr marL="68580" marR="68580" marT="0" marB="0"/>
                </a:tc>
                <a:tc>
                  <a:txBody>
                    <a:bodyPr/>
                    <a:lstStyle/>
                    <a:p>
                      <a:pPr marL="0" marR="0" indent="0" algn="ctr">
                        <a:spcBef>
                          <a:spcPts val="0"/>
                        </a:spcBef>
                        <a:spcAft>
                          <a:spcPts val="0"/>
                        </a:spcAft>
                      </a:pPr>
                      <a:endParaRPr lang="en-US" sz="2400"/>
                    </a:p>
                  </a:txBody>
                  <a:tcPr marL="68580" marR="68580" marT="0" marB="0"/>
                </a:tc>
                <a:extLst>
                  <a:ext uri="{0D108BD9-81ED-4DB2-BD59-A6C34878D82A}">
                    <a16:rowId xmlns:a16="http://schemas.microsoft.com/office/drawing/2014/main" val="10004"/>
                  </a:ext>
                </a:extLst>
              </a:tr>
              <a:tr h="787400">
                <a:tc>
                  <a:txBody>
                    <a:bodyPr/>
                    <a:lstStyle/>
                    <a:p>
                      <a:pPr marL="0" marR="0" indent="0">
                        <a:spcBef>
                          <a:spcPts val="0"/>
                        </a:spcBef>
                        <a:spcAft>
                          <a:spcPts val="0"/>
                        </a:spcAft>
                      </a:pPr>
                      <a:r>
                        <a:rPr lang="en-US" sz="2400" dirty="0" smtClean="0"/>
                        <a:t>Status (year 4)</a:t>
                      </a:r>
                      <a:endParaRPr lang="en-US" sz="2400" dirty="0"/>
                    </a:p>
                  </a:txBody>
                  <a:tcPr marL="68580" marR="68580" marT="0" marB="0"/>
                </a:tc>
                <a:tc>
                  <a:txBody>
                    <a:bodyPr/>
                    <a:lstStyle/>
                    <a:p>
                      <a:pPr marL="0" marR="0" indent="0" algn="ctr">
                        <a:spcBef>
                          <a:spcPts val="0"/>
                        </a:spcBef>
                        <a:spcAft>
                          <a:spcPts val="0"/>
                        </a:spcAft>
                      </a:pPr>
                      <a:r>
                        <a:rPr lang="en-US" sz="2400" dirty="0"/>
                        <a:t>0M </a:t>
                      </a:r>
                      <a:r>
                        <a:rPr lang="en-US" sz="2400" dirty="0" smtClean="0"/>
                        <a:t>GDP</a:t>
                      </a:r>
                      <a:br>
                        <a:rPr lang="en-US" sz="2400" dirty="0" smtClean="0"/>
                      </a:br>
                      <a:r>
                        <a:rPr lang="en-US" sz="2400" dirty="0" smtClean="0"/>
                        <a:t>+ </a:t>
                      </a:r>
                      <a:r>
                        <a:rPr lang="en-US" sz="2400" dirty="0"/>
                        <a:t>0 tanks</a:t>
                      </a:r>
                    </a:p>
                  </a:txBody>
                  <a:tcPr marL="68580" marR="68580" marT="0" marB="0"/>
                </a:tc>
                <a:tc>
                  <a:txBody>
                    <a:bodyPr/>
                    <a:lstStyle/>
                    <a:p>
                      <a:pPr marL="0" marR="0" indent="0" algn="ctr">
                        <a:spcBef>
                          <a:spcPts val="0"/>
                        </a:spcBef>
                        <a:spcAft>
                          <a:spcPts val="0"/>
                        </a:spcAft>
                      </a:pPr>
                      <a:r>
                        <a:rPr lang="en-US" sz="2400" dirty="0"/>
                        <a:t>220M </a:t>
                      </a:r>
                      <a:r>
                        <a:rPr lang="en-US" sz="2400" dirty="0" smtClean="0"/>
                        <a:t>GDP</a:t>
                      </a:r>
                      <a:br>
                        <a:rPr lang="en-US" sz="2400" dirty="0" smtClean="0"/>
                      </a:br>
                      <a:r>
                        <a:rPr lang="en-US" sz="2400" dirty="0" smtClean="0"/>
                        <a:t>+ </a:t>
                      </a:r>
                      <a:r>
                        <a:rPr lang="en-US" sz="2400" dirty="0"/>
                        <a:t>100 tanks</a:t>
                      </a: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8526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do states care about: </a:t>
            </a:r>
            <a:r>
              <a:rPr lang="en-US" dirty="0" smtClean="0"/>
              <a:t/>
            </a:r>
            <a:br>
              <a:rPr lang="en-US" dirty="0" smtClean="0"/>
            </a:br>
            <a:r>
              <a:rPr lang="en-US" dirty="0" smtClean="0"/>
              <a:t>Relative gains? Absolute </a:t>
            </a:r>
            <a:r>
              <a:rPr lang="en-US" dirty="0"/>
              <a:t>gains? B</a:t>
            </a:r>
            <a:r>
              <a:rPr lang="en-US" dirty="0" smtClean="0"/>
              <a:t>oth</a:t>
            </a:r>
            <a:r>
              <a:rPr lang="en-US" dirty="0"/>
              <a:t>?</a:t>
            </a:r>
          </a:p>
        </p:txBody>
      </p:sp>
      <p:sp>
        <p:nvSpPr>
          <p:cNvPr id="3" name="Content Placeholder 2"/>
          <p:cNvSpPr>
            <a:spLocks noGrp="1"/>
          </p:cNvSpPr>
          <p:nvPr>
            <p:ph idx="1"/>
          </p:nvPr>
        </p:nvSpPr>
        <p:spPr>
          <a:xfrm>
            <a:off x="609600" y="1935480"/>
            <a:ext cx="11430000" cy="4846320"/>
          </a:xfrm>
        </p:spPr>
        <p:txBody>
          <a:bodyPr>
            <a:normAutofit fontScale="92500" lnSpcReduction="10000"/>
          </a:bodyPr>
          <a:lstStyle/>
          <a:p>
            <a:r>
              <a:rPr lang="en-US" dirty="0" smtClean="0"/>
              <a:t>States care mainly about </a:t>
            </a:r>
            <a:r>
              <a:rPr lang="en-US" b="1" u="sng" dirty="0" smtClean="0"/>
              <a:t>RELATIVE</a:t>
            </a:r>
            <a:r>
              <a:rPr lang="en-US" dirty="0" smtClean="0"/>
              <a:t> gains (Realist view), because can never let down your guard about security in an anarchic international world</a:t>
            </a:r>
          </a:p>
          <a:p>
            <a:pPr lvl="1"/>
            <a:r>
              <a:rPr lang="en-US" b="1" i="1" u="sng" dirty="0" err="1" smtClean="0"/>
              <a:t>Def’n</a:t>
            </a:r>
            <a:r>
              <a:rPr lang="en-US" b="1" i="1" u="sng" dirty="0" smtClean="0"/>
              <a:t>: </a:t>
            </a:r>
            <a:r>
              <a:rPr lang="en-US" b="1" i="1" u="sng" dirty="0"/>
              <a:t>States compare future situation to </a:t>
            </a:r>
            <a:r>
              <a:rPr lang="en-US" b="1" i="1" u="sng" dirty="0" smtClean="0"/>
              <a:t>“OTHER country’s</a:t>
            </a:r>
            <a:r>
              <a:rPr lang="en-US" b="1" i="1" u="sng" dirty="0"/>
              <a:t>” </a:t>
            </a:r>
            <a:r>
              <a:rPr lang="en-US" b="1" i="1" u="sng" dirty="0" smtClean="0"/>
              <a:t>FUTURE situation </a:t>
            </a:r>
          </a:p>
          <a:p>
            <a:pPr lvl="1"/>
            <a:r>
              <a:rPr lang="en-US" dirty="0" smtClean="0"/>
              <a:t>Goal: States concerned with security</a:t>
            </a:r>
          </a:p>
          <a:p>
            <a:pPr lvl="1"/>
            <a:r>
              <a:rPr lang="en-US" dirty="0" smtClean="0"/>
              <a:t>Means: States believe only military power influences outcomes &amp; furthers interests</a:t>
            </a:r>
          </a:p>
          <a:p>
            <a:pPr lvl="1"/>
            <a:r>
              <a:rPr lang="en-US" dirty="0" smtClean="0"/>
              <a:t>Military power is </a:t>
            </a:r>
            <a:r>
              <a:rPr lang="en-US" b="1" i="1" u="sng" dirty="0" smtClean="0"/>
              <a:t>necessarily </a:t>
            </a:r>
            <a:r>
              <a:rPr lang="en-US" dirty="0" smtClean="0"/>
              <a:t>RELATIVE: not “how much?” but “more than others?”</a:t>
            </a:r>
          </a:p>
          <a:p>
            <a:pPr lvl="1"/>
            <a:r>
              <a:rPr lang="en-US" dirty="0"/>
              <a:t>States seek </a:t>
            </a:r>
            <a:r>
              <a:rPr lang="en-US" dirty="0" smtClean="0"/>
              <a:t>RELATIVE gains</a:t>
            </a:r>
            <a:r>
              <a:rPr lang="en-US" dirty="0"/>
              <a:t>, i.e., improve their situation compared to </a:t>
            </a:r>
            <a:r>
              <a:rPr lang="en-US" dirty="0" smtClean="0"/>
              <a:t>OTHERS</a:t>
            </a:r>
            <a:endParaRPr lang="en-US" dirty="0"/>
          </a:p>
          <a:p>
            <a:r>
              <a:rPr lang="en-US" dirty="0" smtClean="0"/>
              <a:t>States often care about </a:t>
            </a:r>
            <a:r>
              <a:rPr lang="en-US" b="1" u="sng" dirty="0" smtClean="0"/>
              <a:t>ABSOLUTE</a:t>
            </a:r>
            <a:r>
              <a:rPr lang="en-US" dirty="0" smtClean="0"/>
              <a:t> gains (Institutionalist view), because sometimes security is not in question</a:t>
            </a:r>
          </a:p>
          <a:p>
            <a:pPr lvl="1"/>
            <a:r>
              <a:rPr lang="en-US" b="1" i="1" u="sng" dirty="0" err="1"/>
              <a:t>Def’n</a:t>
            </a:r>
            <a:r>
              <a:rPr lang="en-US" b="1" i="1" u="sng" dirty="0"/>
              <a:t>: </a:t>
            </a:r>
            <a:r>
              <a:rPr lang="en-US" b="1" i="1" u="sng" dirty="0" smtClean="0"/>
              <a:t>States </a:t>
            </a:r>
            <a:r>
              <a:rPr lang="en-US" b="1" i="1" u="sng" dirty="0"/>
              <a:t>compare future situation to </a:t>
            </a:r>
            <a:r>
              <a:rPr lang="en-US" b="1" i="1" u="sng" dirty="0" smtClean="0"/>
              <a:t>“OWN country’s</a:t>
            </a:r>
            <a:r>
              <a:rPr lang="en-US" b="1" i="1" u="sng" dirty="0"/>
              <a:t>” </a:t>
            </a:r>
            <a:r>
              <a:rPr lang="en-US" b="1" i="1" u="sng" dirty="0" smtClean="0"/>
              <a:t>PAST situation </a:t>
            </a:r>
            <a:endParaRPr lang="en-US" b="1" i="1" u="sng" dirty="0"/>
          </a:p>
          <a:p>
            <a:pPr lvl="1"/>
            <a:r>
              <a:rPr lang="en-US" dirty="0" smtClean="0"/>
              <a:t>Goal: States have security “covered” and so focus on economic growth, etc.</a:t>
            </a:r>
          </a:p>
          <a:p>
            <a:pPr lvl="1"/>
            <a:r>
              <a:rPr lang="en-US" dirty="0" smtClean="0"/>
              <a:t>Means: States believe some non-military sources of power can further interests</a:t>
            </a:r>
          </a:p>
          <a:p>
            <a:pPr lvl="1"/>
            <a:r>
              <a:rPr lang="en-US" dirty="0" smtClean="0"/>
              <a:t>States seek ABSOLUTE gains, i.e., improve their situation compared to LAST YEAR</a:t>
            </a:r>
            <a:endParaRPr lang="en-US" dirty="0"/>
          </a:p>
        </p:txBody>
      </p:sp>
    </p:spTree>
    <p:extLst>
      <p:ext uri="{BB962C8B-B14F-4D97-AF65-F5344CB8AC3E}">
        <p14:creationId xmlns:p14="http://schemas.microsoft.com/office/powerpoint/2010/main" val="2624784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Structural realism</a:t>
            </a:r>
            <a:endParaRPr lang="en-US" dirty="0"/>
          </a:p>
        </p:txBody>
      </p:sp>
      <p:sp>
        <p:nvSpPr>
          <p:cNvPr id="3" name="Content Placeholder 2"/>
          <p:cNvSpPr>
            <a:spLocks noGrp="1"/>
          </p:cNvSpPr>
          <p:nvPr>
            <p:ph idx="1"/>
          </p:nvPr>
        </p:nvSpPr>
        <p:spPr/>
        <p:txBody>
          <a:bodyPr/>
          <a:lstStyle/>
          <a:p>
            <a:r>
              <a:rPr lang="en-US" smtClean="0"/>
              <a:t>Structure forms wedge between intentions and outcomes – people do not get what they strive for</a:t>
            </a:r>
          </a:p>
          <a:p>
            <a:r>
              <a:rPr lang="en-US" smtClean="0"/>
              <a:t>Structure composed of:</a:t>
            </a:r>
          </a:p>
          <a:p>
            <a:pPr lvl="1"/>
            <a:r>
              <a:rPr lang="en-US" smtClean="0"/>
              <a:t>Ordering principle – anarchy</a:t>
            </a:r>
          </a:p>
          <a:p>
            <a:pPr lvl="1"/>
            <a:r>
              <a:rPr lang="en-US" smtClean="0"/>
              <a:t>Relative capabilities – distribution of power</a:t>
            </a:r>
          </a:p>
          <a:p>
            <a:r>
              <a:rPr lang="en-US" smtClean="0"/>
              <a:t>Structure dictates outcomes</a:t>
            </a:r>
          </a:p>
          <a:p>
            <a:r>
              <a:rPr lang="en-US" smtClean="0"/>
              <a:t>Relative gains concerns dominate</a:t>
            </a:r>
            <a:endParaRPr lang="en-US" dirty="0"/>
          </a:p>
        </p:txBody>
      </p:sp>
    </p:spTree>
    <p:extLst>
      <p:ext uri="{BB962C8B-B14F-4D97-AF65-F5344CB8AC3E}">
        <p14:creationId xmlns:p14="http://schemas.microsoft.com/office/powerpoint/2010/main" val="2217641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854</TotalTime>
  <Words>1709</Words>
  <Application>Microsoft Office PowerPoint</Application>
  <PresentationFormat>Widescreen</PresentationFormat>
  <Paragraphs>590</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Calibri</vt:lpstr>
      <vt:lpstr>Constantia</vt:lpstr>
      <vt:lpstr>MS Mincho</vt:lpstr>
      <vt:lpstr>Times New Roman</vt:lpstr>
      <vt:lpstr>Wingdings</vt:lpstr>
      <vt:lpstr>Wingdings 2</vt:lpstr>
      <vt:lpstr>Default</vt:lpstr>
      <vt:lpstr>Outline</vt:lpstr>
      <vt:lpstr>Case Study #1: Causes of War</vt:lpstr>
      <vt:lpstr>PowerPoint Presentation</vt:lpstr>
      <vt:lpstr>Three types of interactions among states</vt:lpstr>
      <vt:lpstr>Theory &amp; International Institutions: Likelihood of Cooperation</vt:lpstr>
      <vt:lpstr>Theory &amp; International Institutions: Conditions &amp; Types of Cooperation</vt:lpstr>
      <vt:lpstr>Why relative gains matter</vt:lpstr>
      <vt:lpstr>Which do states care about:  Relative gains? Absolute gains? Both?</vt:lpstr>
      <vt:lpstr>Structural realism</vt:lpstr>
      <vt:lpstr>Structure as a wedge between intentions and outcomes</vt:lpstr>
      <vt:lpstr>Structure as a wedge between intentions and outcomes</vt:lpstr>
      <vt:lpstr>Structure as a wedge between intentions and outcomes</vt:lpstr>
      <vt:lpstr>Structural realism</vt:lpstr>
      <vt:lpstr>Prisoners’ Dilemma</vt:lpstr>
      <vt:lpstr>United States’ perspective</vt:lpstr>
      <vt:lpstr>Soviet Union’s perspective</vt:lpstr>
      <vt:lpstr>Overall game</vt:lpstr>
      <vt:lpstr>Iclicker poll Which “cell” is the likely outcome?</vt:lpstr>
      <vt:lpstr>“Solving” the PD game </vt:lpstr>
      <vt:lpstr>United States’ perspective</vt:lpstr>
      <vt:lpstr>United States’ perspective</vt:lpstr>
      <vt:lpstr>United States’ perspective</vt:lpstr>
      <vt:lpstr>United States’ perspective</vt:lpstr>
      <vt:lpstr>United States’ perspective</vt:lpstr>
      <vt:lpstr>United States’ perspective</vt:lpstr>
      <vt:lpstr>Soviet Union’s perspective</vt:lpstr>
      <vt:lpstr>Soviet Union’s perspective</vt:lpstr>
      <vt:lpstr>Soviet Union’s perspective</vt:lpstr>
      <vt:lpstr>Soviet Union’s perspective</vt:lpstr>
      <vt:lpstr>Soviet Union’s perspective</vt:lpstr>
      <vt:lpstr>Soviet Union’s perspective</vt:lpstr>
      <vt:lpstr>Overall game</vt:lpstr>
      <vt:lpstr>Overall game</vt:lpstr>
      <vt:lpstr>Iclicker</vt:lpstr>
      <vt:lpstr>PowerPoint Presentation</vt:lpstr>
      <vt:lpstr>Causes of Security Dilemma</vt:lpstr>
      <vt:lpstr>Aspects of  PD &amp; Security Dilemma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creator>Ron Mitchell</dc:creator>
  <cp:lastModifiedBy>Ronald Mitchell</cp:lastModifiedBy>
  <cp:revision>113</cp:revision>
  <dcterms:created xsi:type="dcterms:W3CDTF">2010-10-03T21:16:37Z</dcterms:created>
  <dcterms:modified xsi:type="dcterms:W3CDTF">2019-04-22T19:17:41Z</dcterms:modified>
</cp:coreProperties>
</file>